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3" r:id="rId3"/>
    <p:sldId id="300" r:id="rId4"/>
    <p:sldId id="257" r:id="rId5"/>
    <p:sldId id="259" r:id="rId6"/>
    <p:sldId id="299" r:id="rId7"/>
    <p:sldId id="260" r:id="rId8"/>
    <p:sldId id="302" r:id="rId9"/>
    <p:sldId id="263" r:id="rId10"/>
    <p:sldId id="261" r:id="rId11"/>
    <p:sldId id="277" r:id="rId12"/>
    <p:sldId id="262" r:id="rId13"/>
    <p:sldId id="264" r:id="rId14"/>
    <p:sldId id="265" r:id="rId15"/>
    <p:sldId id="301" r:id="rId16"/>
    <p:sldId id="266" r:id="rId17"/>
    <p:sldId id="267" r:id="rId18"/>
    <p:sldId id="268" r:id="rId19"/>
    <p:sldId id="269" r:id="rId20"/>
    <p:sldId id="270" r:id="rId21"/>
    <p:sldId id="271" r:id="rId22"/>
    <p:sldId id="272" r:id="rId23"/>
    <p:sldId id="278" r:id="rId24"/>
    <p:sldId id="273" r:id="rId25"/>
    <p:sldId id="274" r:id="rId26"/>
    <p:sldId id="275" r:id="rId27"/>
    <p:sldId id="276" r:id="rId28"/>
    <p:sldId id="279" r:id="rId29"/>
    <p:sldId id="280" r:id="rId30"/>
    <p:sldId id="281" r:id="rId31"/>
    <p:sldId id="282"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163" autoAdjust="0"/>
  </p:normalViewPr>
  <p:slideViewPr>
    <p:cSldViewPr>
      <p:cViewPr varScale="1">
        <p:scale>
          <a:sx n="79" d="100"/>
          <a:sy n="79" d="100"/>
        </p:scale>
        <p:origin x="-195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printerSettings" Target="printerSettings/printerSettings1.bin"/><Relationship Id="rId49" Type="http://schemas.openxmlformats.org/officeDocument/2006/relationships/presProps" Target="pres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50" Type="http://schemas.openxmlformats.org/officeDocument/2006/relationships/viewProps" Target="viewProps.xml"/><Relationship Id="rId51" Type="http://schemas.openxmlformats.org/officeDocument/2006/relationships/theme" Target="theme/theme1.xml"/><Relationship Id="rId5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4491680-1FB7-48CC-BD2A-E2C40CD82196}" type="datetimeFigureOut">
              <a:rPr lang="en-US" smtClean="0"/>
              <a:pPr/>
              <a:t>12/6/16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7EF36EC-3DCF-4A2A-BC90-7F7AF8A76D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491680-1FB7-48CC-BD2A-E2C40CD82196}" type="datetimeFigureOut">
              <a:rPr lang="en-US" smtClean="0"/>
              <a:pPr/>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F36EC-3DCF-4A2A-BC90-7F7AF8A76D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4491680-1FB7-48CC-BD2A-E2C40CD82196}" type="datetimeFigureOut">
              <a:rPr lang="en-US" smtClean="0"/>
              <a:pPr/>
              <a:t>12/6/16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F36EC-3DCF-4A2A-BC90-7F7AF8A76D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4491680-1FB7-48CC-BD2A-E2C40CD82196}" type="datetimeFigureOut">
              <a:rPr lang="en-US" smtClean="0"/>
              <a:pPr/>
              <a:t>12/6/16</a:t>
            </a:fld>
            <a:endParaRPr lang="en-US"/>
          </a:p>
        </p:txBody>
      </p:sp>
      <p:sp>
        <p:nvSpPr>
          <p:cNvPr id="9" name="Slide Number Placeholder 8"/>
          <p:cNvSpPr>
            <a:spLocks noGrp="1"/>
          </p:cNvSpPr>
          <p:nvPr>
            <p:ph type="sldNum" sz="quarter" idx="15"/>
          </p:nvPr>
        </p:nvSpPr>
        <p:spPr/>
        <p:txBody>
          <a:bodyPr rtlCol="0"/>
          <a:lstStyle/>
          <a:p>
            <a:fld id="{F7EF36EC-3DCF-4A2A-BC90-7F7AF8A76D2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4491680-1FB7-48CC-BD2A-E2C40CD82196}" type="datetimeFigureOut">
              <a:rPr lang="en-US" smtClean="0"/>
              <a:pPr/>
              <a:t>12/6/16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7EF36EC-3DCF-4A2A-BC90-7F7AF8A76D2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4491680-1FB7-48CC-BD2A-E2C40CD82196}" type="datetimeFigureOut">
              <a:rPr lang="en-US" smtClean="0"/>
              <a:pPr/>
              <a:t>12/6/16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F36EC-3DCF-4A2A-BC90-7F7AF8A76D2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4491680-1FB7-48CC-BD2A-E2C40CD82196}" type="datetimeFigureOut">
              <a:rPr lang="en-US" smtClean="0"/>
              <a:pPr/>
              <a:t>12/6/16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EF36EC-3DCF-4A2A-BC90-7F7AF8A76D2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4491680-1FB7-48CC-BD2A-E2C40CD82196}" type="datetimeFigureOut">
              <a:rPr lang="en-US" smtClean="0"/>
              <a:pPr/>
              <a:t>12/6/16</a:t>
            </a:fld>
            <a:endParaRPr lang="en-US"/>
          </a:p>
        </p:txBody>
      </p:sp>
      <p:sp>
        <p:nvSpPr>
          <p:cNvPr id="7" name="Slide Number Placeholder 6"/>
          <p:cNvSpPr>
            <a:spLocks noGrp="1"/>
          </p:cNvSpPr>
          <p:nvPr>
            <p:ph type="sldNum" sz="quarter" idx="11"/>
          </p:nvPr>
        </p:nvSpPr>
        <p:spPr/>
        <p:txBody>
          <a:bodyPr rtlCol="0"/>
          <a:lstStyle/>
          <a:p>
            <a:fld id="{F7EF36EC-3DCF-4A2A-BC90-7F7AF8A76D2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91680-1FB7-48CC-BD2A-E2C40CD82196}" type="datetimeFigureOut">
              <a:rPr lang="en-US" smtClean="0"/>
              <a:pPr/>
              <a:t>12/6/16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EF36EC-3DCF-4A2A-BC90-7F7AF8A76D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4491680-1FB7-48CC-BD2A-E2C40CD82196}" type="datetimeFigureOut">
              <a:rPr lang="en-US" smtClean="0"/>
              <a:pPr/>
              <a:t>12/6/16</a:t>
            </a:fld>
            <a:endParaRPr lang="en-US"/>
          </a:p>
        </p:txBody>
      </p:sp>
      <p:sp>
        <p:nvSpPr>
          <p:cNvPr id="22" name="Slide Number Placeholder 21"/>
          <p:cNvSpPr>
            <a:spLocks noGrp="1"/>
          </p:cNvSpPr>
          <p:nvPr>
            <p:ph type="sldNum" sz="quarter" idx="15"/>
          </p:nvPr>
        </p:nvSpPr>
        <p:spPr/>
        <p:txBody>
          <a:bodyPr rtlCol="0"/>
          <a:lstStyle/>
          <a:p>
            <a:fld id="{F7EF36EC-3DCF-4A2A-BC90-7F7AF8A76D2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4491680-1FB7-48CC-BD2A-E2C40CD82196}" type="datetimeFigureOut">
              <a:rPr lang="en-US" smtClean="0"/>
              <a:pPr/>
              <a:t>12/6/16</a:t>
            </a:fld>
            <a:endParaRPr lang="en-US"/>
          </a:p>
        </p:txBody>
      </p:sp>
      <p:sp>
        <p:nvSpPr>
          <p:cNvPr id="18" name="Slide Number Placeholder 17"/>
          <p:cNvSpPr>
            <a:spLocks noGrp="1"/>
          </p:cNvSpPr>
          <p:nvPr>
            <p:ph type="sldNum" sz="quarter" idx="11"/>
          </p:nvPr>
        </p:nvSpPr>
        <p:spPr/>
        <p:txBody>
          <a:bodyPr rtlCol="0"/>
          <a:lstStyle/>
          <a:p>
            <a:fld id="{F7EF36EC-3DCF-4A2A-BC90-7F7AF8A76D2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4491680-1FB7-48CC-BD2A-E2C40CD82196}" type="datetimeFigureOut">
              <a:rPr lang="en-US" smtClean="0"/>
              <a:pPr/>
              <a:t>12/6/16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7EF36EC-3DCF-4A2A-BC90-7F7AF8A76D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jpeg"/><Relationship Id="rId3"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Eats, Shoots, and Leaves	</a:t>
            </a:r>
            <a:endParaRPr lang="en-US" dirty="0"/>
          </a:p>
        </p:txBody>
      </p:sp>
      <p:sp>
        <p:nvSpPr>
          <p:cNvPr id="3" name="Subtitle 2"/>
          <p:cNvSpPr>
            <a:spLocks noGrp="1"/>
          </p:cNvSpPr>
          <p:nvPr>
            <p:ph type="subTitle" idx="1"/>
          </p:nvPr>
        </p:nvSpPr>
        <p:spPr/>
        <p:txBody>
          <a:bodyPr/>
          <a:lstStyle/>
          <a:p>
            <a:r>
              <a:rPr lang="en-US" dirty="0" smtClean="0"/>
              <a:t>The Secrets of Commas, Colons, and Semi-colons</a:t>
            </a:r>
          </a:p>
          <a:p>
            <a:r>
              <a:rPr lang="en-US" dirty="0" smtClean="0"/>
              <a:t>				an SSC Workshop</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 in Lists</a:t>
            </a:r>
            <a:endParaRPr lang="en-US" dirty="0"/>
          </a:p>
        </p:txBody>
      </p:sp>
      <p:sp>
        <p:nvSpPr>
          <p:cNvPr id="3" name="Content Placeholder 2"/>
          <p:cNvSpPr>
            <a:spLocks noGrp="1"/>
          </p:cNvSpPr>
          <p:nvPr>
            <p:ph sz="quarter" idx="1"/>
          </p:nvPr>
        </p:nvSpPr>
        <p:spPr>
          <a:xfrm>
            <a:off x="457200" y="1905000"/>
            <a:ext cx="8229600" cy="4221163"/>
          </a:xfrm>
        </p:spPr>
        <p:txBody>
          <a:bodyPr>
            <a:normAutofit/>
          </a:bodyPr>
          <a:lstStyle/>
          <a:p>
            <a:pPr marL="0" indent="0">
              <a:buNone/>
            </a:pPr>
            <a:r>
              <a:rPr lang="en-US" sz="2800" dirty="0" smtClean="0">
                <a:solidFill>
                  <a:schemeClr val="accent1">
                    <a:lumMod val="75000"/>
                  </a:schemeClr>
                </a:solidFill>
              </a:rPr>
              <a:t>Rule:  Use a comma to separate individual parts of lists that contain three or more items.  </a:t>
            </a: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 with lists, Continued.</a:t>
            </a:r>
            <a:endParaRPr lang="en-US" dirty="0"/>
          </a:p>
        </p:txBody>
      </p:sp>
      <p:sp>
        <p:nvSpPr>
          <p:cNvPr id="3" name="Content Placeholder 2"/>
          <p:cNvSpPr>
            <a:spLocks noGrp="1"/>
          </p:cNvSpPr>
          <p:nvPr>
            <p:ph sz="quarter" idx="1"/>
          </p:nvPr>
        </p:nvSpPr>
        <p:spPr/>
        <p:txBody>
          <a:bodyPr/>
          <a:lstStyle/>
          <a:p>
            <a:pPr marL="0" indent="0">
              <a:buNone/>
            </a:pPr>
            <a:r>
              <a:rPr lang="en-US" sz="2800" dirty="0" smtClean="0"/>
              <a:t>Commas should follow all but the last word in the list:  </a:t>
            </a:r>
          </a:p>
          <a:p>
            <a:pPr>
              <a:buFont typeface="Wingdings" pitchFamily="2" charset="2"/>
              <a:buChar char="v"/>
            </a:pPr>
            <a:r>
              <a:rPr lang="en-US" sz="2800" dirty="0" smtClean="0"/>
              <a:t> Elizabeth’s favorite colors are red</a:t>
            </a:r>
            <a:r>
              <a:rPr lang="en-US" sz="2800" dirty="0" smtClean="0">
                <a:solidFill>
                  <a:srgbClr val="FF0000"/>
                </a:solidFill>
              </a:rPr>
              <a:t>,</a:t>
            </a:r>
            <a:r>
              <a:rPr lang="en-US" sz="2800" dirty="0" smtClean="0"/>
              <a:t> white</a:t>
            </a:r>
            <a:r>
              <a:rPr lang="en-US" sz="2800" dirty="0" smtClean="0">
                <a:solidFill>
                  <a:srgbClr val="FF0000"/>
                </a:solidFill>
              </a:rPr>
              <a:t>,</a:t>
            </a:r>
            <a:r>
              <a:rPr lang="en-US" sz="2800" dirty="0" smtClean="0"/>
              <a:t> and blue.</a:t>
            </a:r>
          </a:p>
          <a:p>
            <a:pPr>
              <a:buFont typeface="Wingdings" pitchFamily="2" charset="2"/>
              <a:buChar char="v"/>
            </a:pPr>
            <a:r>
              <a:rPr lang="en-US" sz="2800" dirty="0" smtClean="0"/>
              <a:t> Gene ran</a:t>
            </a:r>
            <a:r>
              <a:rPr lang="en-US" sz="2800" dirty="0" smtClean="0">
                <a:solidFill>
                  <a:srgbClr val="FF0000"/>
                </a:solidFill>
              </a:rPr>
              <a:t>,</a:t>
            </a:r>
            <a:r>
              <a:rPr lang="en-US" sz="2800" dirty="0" smtClean="0"/>
              <a:t> tripped</a:t>
            </a:r>
            <a:r>
              <a:rPr lang="en-US" sz="2800" dirty="0" smtClean="0">
                <a:solidFill>
                  <a:srgbClr val="FF0000"/>
                </a:solidFill>
              </a:rPr>
              <a:t>,</a:t>
            </a:r>
            <a:r>
              <a:rPr lang="en-US" sz="2800" dirty="0" smtClean="0"/>
              <a:t> and fell into the water.</a:t>
            </a:r>
          </a:p>
          <a:p>
            <a:pPr>
              <a:buFont typeface="Wingdings" pitchFamily="2" charset="2"/>
              <a:buChar char="v"/>
            </a:pPr>
            <a:r>
              <a:rPr lang="en-US" sz="2800" dirty="0" smtClean="0"/>
              <a:t>Myra brought macaroni and cheese</a:t>
            </a:r>
            <a:r>
              <a:rPr lang="en-US" sz="2800" dirty="0" smtClean="0">
                <a:solidFill>
                  <a:srgbClr val="FF0000"/>
                </a:solidFill>
              </a:rPr>
              <a:t>,</a:t>
            </a:r>
            <a:r>
              <a:rPr lang="en-US" sz="2800" dirty="0" smtClean="0"/>
              <a:t> fried chicken</a:t>
            </a:r>
            <a:r>
              <a:rPr lang="en-US" sz="2800" dirty="0" smtClean="0">
                <a:solidFill>
                  <a:srgbClr val="FF0000"/>
                </a:solidFill>
              </a:rPr>
              <a:t>,</a:t>
            </a:r>
            <a:r>
              <a:rPr lang="en-US" sz="2800" dirty="0" smtClean="0"/>
              <a:t> and watermelon to the picnic. </a:t>
            </a:r>
          </a:p>
          <a:p>
            <a:pPr>
              <a:buNone/>
            </a:pPr>
            <a:r>
              <a:rPr lang="en-US" sz="2800" dirty="0" smtClean="0">
                <a:solidFill>
                  <a:srgbClr val="FF0000"/>
                </a:solidFill>
              </a:rPr>
              <a:t>Note: There is a comma before the word </a:t>
            </a:r>
            <a:r>
              <a:rPr lang="en-US" sz="2800" i="1" dirty="0" smtClean="0">
                <a:solidFill>
                  <a:srgbClr val="FF0000"/>
                </a:solidFill>
              </a:rPr>
              <a:t>and </a:t>
            </a:r>
            <a:r>
              <a:rPr lang="en-US" sz="2800" dirty="0" smtClean="0">
                <a:solidFill>
                  <a:srgbClr val="FF0000"/>
                </a:solidFill>
              </a:rPr>
              <a:t>that precedes the last item in the list.</a:t>
            </a:r>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It’s your turn</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Punctuate the list in the following sentence:</a:t>
            </a:r>
          </a:p>
          <a:p>
            <a:pPr marL="0" indent="0">
              <a:buNone/>
            </a:pPr>
            <a:r>
              <a:rPr lang="en-US" dirty="0" smtClean="0"/>
              <a:t>Sherman will try to eat any bugs he sees including worms flies grasshoppers and crickets.</a:t>
            </a:r>
          </a:p>
          <a:p>
            <a:pPr marL="0" indent="0">
              <a:buNone/>
            </a:pPr>
            <a:endParaRPr lang="en-US" dirty="0" smtClean="0"/>
          </a:p>
          <a:p>
            <a:pPr marL="0" indent="0"/>
            <a:endParaRPr lang="en-US" dirty="0" smtClean="0"/>
          </a:p>
          <a:p>
            <a:pPr marL="0" indent="0"/>
            <a:endParaRPr lang="en-US" dirty="0" smtClean="0"/>
          </a:p>
          <a:p>
            <a:pPr marL="0" indent="0"/>
            <a:endParaRPr lang="en-US" dirty="0" smtClean="0"/>
          </a:p>
          <a:p>
            <a:pPr marL="0" indent="0"/>
            <a:endParaRPr lang="en-US" dirty="0" smtClean="0"/>
          </a:p>
          <a:p>
            <a:pPr marL="0" indent="0"/>
            <a:endParaRPr lang="en-US" dirty="0" smtClean="0"/>
          </a:p>
          <a:p>
            <a:pPr marL="0" indent="0"/>
            <a:endParaRPr lang="en-US" dirty="0" smtClean="0"/>
          </a:p>
          <a:p>
            <a:pPr marL="0" indent="0"/>
            <a:r>
              <a:rPr lang="en-US" dirty="0" smtClean="0"/>
              <a:t>Now, write a sentence that lists the things your pet will eat.</a:t>
            </a:r>
            <a:endParaRPr lang="en-US" dirty="0"/>
          </a:p>
        </p:txBody>
      </p:sp>
      <p:sp>
        <p:nvSpPr>
          <p:cNvPr id="8" name="TextBox 7"/>
          <p:cNvSpPr txBox="1"/>
          <p:nvPr/>
        </p:nvSpPr>
        <p:spPr>
          <a:xfrm>
            <a:off x="533400" y="2971800"/>
            <a:ext cx="8001000" cy="1661993"/>
          </a:xfrm>
          <a:prstGeom prst="rect">
            <a:avLst/>
          </a:prstGeom>
          <a:noFill/>
        </p:spPr>
        <p:txBody>
          <a:bodyPr wrap="square" rtlCol="0">
            <a:spAutoFit/>
          </a:bodyPr>
          <a:lstStyle/>
          <a:p>
            <a:r>
              <a:rPr lang="en-US" sz="2800" dirty="0" smtClean="0"/>
              <a:t>Sherman will try to eat any bugs he sees including worms </a:t>
            </a:r>
            <a:r>
              <a:rPr lang="en-US" sz="2800" dirty="0" smtClean="0">
                <a:solidFill>
                  <a:schemeClr val="accent1">
                    <a:lumMod val="75000"/>
                  </a:schemeClr>
                </a:solidFill>
              </a:rPr>
              <a:t>,</a:t>
            </a:r>
            <a:r>
              <a:rPr lang="en-US" sz="2800" dirty="0" smtClean="0"/>
              <a:t> flies</a:t>
            </a:r>
            <a:r>
              <a:rPr lang="en-US" sz="2800" dirty="0" smtClean="0">
                <a:solidFill>
                  <a:schemeClr val="accent1">
                    <a:lumMod val="75000"/>
                  </a:schemeClr>
                </a:solidFill>
              </a:rPr>
              <a:t>,</a:t>
            </a:r>
            <a:r>
              <a:rPr lang="en-US" sz="2800" dirty="0" smtClean="0"/>
              <a:t> grasshoppers</a:t>
            </a:r>
            <a:r>
              <a:rPr lang="en-US" sz="2800" dirty="0" smtClean="0">
                <a:solidFill>
                  <a:schemeClr val="accent1">
                    <a:lumMod val="75000"/>
                  </a:schemeClr>
                </a:solidFill>
              </a:rPr>
              <a:t>,</a:t>
            </a:r>
            <a:r>
              <a:rPr lang="en-US" sz="2800" dirty="0" smtClean="0"/>
              <a:t> and crickets.</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anim calcmode="lin" valueType="num">
                                      <p:cBhvr additive="base">
                                        <p:cTn id="1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Commas and Coordinating Conjunctions to Combine sentences</a:t>
            </a:r>
            <a:endParaRPr lang="en-US" dirty="0"/>
          </a:p>
        </p:txBody>
      </p:sp>
      <p:sp>
        <p:nvSpPr>
          <p:cNvPr id="3" name="Content Placeholder 2"/>
          <p:cNvSpPr>
            <a:spLocks noGrp="1"/>
          </p:cNvSpPr>
          <p:nvPr>
            <p:ph sz="quarter" idx="1"/>
          </p:nvPr>
        </p:nvSpPr>
        <p:spPr>
          <a:xfrm>
            <a:off x="457200" y="1600200"/>
            <a:ext cx="8305800" cy="1981200"/>
          </a:xfrm>
        </p:spPr>
        <p:txBody>
          <a:bodyPr>
            <a:normAutofit fontScale="70000" lnSpcReduction="20000"/>
          </a:bodyPr>
          <a:lstStyle/>
          <a:p>
            <a:pPr marL="0" indent="0">
              <a:buNone/>
            </a:pPr>
            <a:r>
              <a:rPr lang="en-US" sz="3600" dirty="0" smtClean="0">
                <a:solidFill>
                  <a:schemeClr val="accent1">
                    <a:lumMod val="75000"/>
                  </a:schemeClr>
                </a:solidFill>
              </a:rPr>
              <a:t>Rule:  If you desire to combine two sentences, place a comma followed by a coordinating conjunction between the two sentences to make a compound sentence.</a:t>
            </a:r>
          </a:p>
          <a:p>
            <a:pPr>
              <a:buNone/>
            </a:pPr>
            <a:endParaRPr lang="en-US" dirty="0" smtClean="0"/>
          </a:p>
          <a:p>
            <a:pPr>
              <a:buNone/>
            </a:pPr>
            <a:r>
              <a:rPr lang="en-US" dirty="0" smtClean="0"/>
              <a:t>	</a:t>
            </a:r>
          </a:p>
        </p:txBody>
      </p:sp>
      <p:pic>
        <p:nvPicPr>
          <p:cNvPr id="4" name="Picture 3" descr="jack%20jill.gif"/>
          <p:cNvPicPr>
            <a:picLocks noChangeAspect="1"/>
          </p:cNvPicPr>
          <p:nvPr/>
        </p:nvPicPr>
        <p:blipFill>
          <a:blip r:embed="rId2" cstate="print"/>
          <a:stretch>
            <a:fillRect/>
          </a:stretch>
        </p:blipFill>
        <p:spPr>
          <a:xfrm>
            <a:off x="6172200" y="3581400"/>
            <a:ext cx="2590800" cy="2743200"/>
          </a:xfrm>
          <a:prstGeom prst="rect">
            <a:avLst/>
          </a:prstGeom>
        </p:spPr>
      </p:pic>
      <p:sp>
        <p:nvSpPr>
          <p:cNvPr id="5" name="TextBox 4"/>
          <p:cNvSpPr txBox="1"/>
          <p:nvPr/>
        </p:nvSpPr>
        <p:spPr>
          <a:xfrm>
            <a:off x="457200" y="2971800"/>
            <a:ext cx="5638800" cy="3077766"/>
          </a:xfrm>
          <a:prstGeom prst="rect">
            <a:avLst/>
          </a:prstGeom>
          <a:noFill/>
        </p:spPr>
        <p:txBody>
          <a:bodyPr wrap="square" rtlCol="0">
            <a:spAutoFit/>
          </a:bodyPr>
          <a:lstStyle/>
          <a:p>
            <a:pPr>
              <a:buNone/>
              <a:tabLst>
                <a:tab pos="8112125" algn="l"/>
              </a:tabLst>
            </a:pPr>
            <a:r>
              <a:rPr lang="en-US" sz="2200" dirty="0" smtClean="0"/>
              <a:t>Sentence 1:  Jack fell down and broke his crown.</a:t>
            </a:r>
          </a:p>
          <a:p>
            <a:pPr>
              <a:buNone/>
              <a:tabLst>
                <a:tab pos="8112125" algn="l"/>
              </a:tabLst>
            </a:pPr>
            <a:r>
              <a:rPr lang="en-US" sz="2200" dirty="0" smtClean="0"/>
              <a:t>	Sentence 2:  Jill came tumbling after him.</a:t>
            </a:r>
          </a:p>
          <a:p>
            <a:pPr>
              <a:buNone/>
              <a:tabLst>
                <a:tab pos="8112125" algn="l"/>
              </a:tabLst>
            </a:pPr>
            <a:endParaRPr lang="en-US" sz="2200" dirty="0" smtClean="0"/>
          </a:p>
          <a:p>
            <a:pPr>
              <a:buNone/>
              <a:tabLst>
                <a:tab pos="8112125" algn="l"/>
              </a:tabLst>
            </a:pPr>
            <a:r>
              <a:rPr lang="en-US" sz="2200" dirty="0" smtClean="0"/>
              <a:t>Combination:  Jack fell down and broke his crown</a:t>
            </a:r>
            <a:r>
              <a:rPr lang="en-US" sz="2200" dirty="0" smtClean="0">
                <a:solidFill>
                  <a:srgbClr val="FF0000"/>
                </a:solidFill>
              </a:rPr>
              <a:t>, and </a:t>
            </a:r>
            <a:r>
              <a:rPr lang="en-US" sz="2200" dirty="0" smtClean="0"/>
              <a:t>Jill came tumbling after him.</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Coordinating Conjunction?</a:t>
            </a:r>
            <a:endParaRPr lang="en-US" dirty="0"/>
          </a:p>
        </p:txBody>
      </p:sp>
      <p:pic>
        <p:nvPicPr>
          <p:cNvPr id="8" name="Content Placeholder 7" descr="fanboys_image_still.jpg"/>
          <p:cNvPicPr>
            <a:picLocks noGrp="1" noChangeAspect="1"/>
          </p:cNvPicPr>
          <p:nvPr>
            <p:ph sz="quarter" idx="1"/>
          </p:nvPr>
        </p:nvPicPr>
        <p:blipFill>
          <a:blip r:embed="rId2" cstate="print"/>
          <a:stretch>
            <a:fillRect/>
          </a:stretch>
        </p:blipFill>
        <p:spPr>
          <a:xfrm>
            <a:off x="1447800" y="2743200"/>
            <a:ext cx="4762500" cy="3581400"/>
          </a:xfrm>
        </p:spPr>
      </p:pic>
      <p:sp>
        <p:nvSpPr>
          <p:cNvPr id="7" name="TextBox 6"/>
          <p:cNvSpPr txBox="1"/>
          <p:nvPr/>
        </p:nvSpPr>
        <p:spPr>
          <a:xfrm>
            <a:off x="1066800" y="1905000"/>
            <a:ext cx="6705600" cy="523220"/>
          </a:xfrm>
          <a:prstGeom prst="rect">
            <a:avLst/>
          </a:prstGeom>
          <a:noFill/>
        </p:spPr>
        <p:txBody>
          <a:bodyPr wrap="square" rtlCol="0">
            <a:spAutoFit/>
          </a:bodyPr>
          <a:lstStyle/>
          <a:p>
            <a:r>
              <a:rPr lang="en-US" sz="2800" dirty="0" smtClean="0"/>
              <a:t>FANBOYS will help you remember.</a:t>
            </a:r>
            <a:endParaRPr lang="en-US" sz="2800" dirty="0"/>
          </a:p>
        </p:txBody>
      </p:sp>
      <p:sp>
        <p:nvSpPr>
          <p:cNvPr id="9" name="Rectangle 8"/>
          <p:cNvSpPr/>
          <p:nvPr/>
        </p:nvSpPr>
        <p:spPr>
          <a:xfrm>
            <a:off x="609600" y="3962400"/>
            <a:ext cx="7923965" cy="923330"/>
          </a:xfrm>
          <a:prstGeom prst="rect">
            <a:avLst/>
          </a:prstGeom>
          <a:noFill/>
        </p:spPr>
        <p:txBody>
          <a:bodyPr wrap="none" lIns="91440" tIns="45720" rIns="91440" bIns="45720">
            <a:prstTxWarp prst="textWave1">
              <a:avLst/>
            </a:prstTxWarp>
            <a:spAutoFit/>
          </a:bodyPr>
          <a:lstStyle/>
          <a:p>
            <a:pPr algn="ctr"/>
            <a:r>
              <a:rPr lang="en-US" sz="5400" b="1" dirty="0" smtClean="0">
                <a:ln w="12700">
                  <a:solidFill>
                    <a:schemeClr val="tx2">
                      <a:satMod val="155000"/>
                    </a:schemeClr>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rPr>
              <a:t>No not these </a:t>
            </a:r>
            <a:r>
              <a:rPr lang="en-US" sz="5400" b="1" dirty="0" err="1" smtClean="0">
                <a:ln w="12700">
                  <a:solidFill>
                    <a:schemeClr val="tx2">
                      <a:satMod val="155000"/>
                    </a:schemeClr>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rPr>
              <a:t>Fanboys</a:t>
            </a:r>
            <a:endParaRPr lang="en-US" sz="5400" b="1" dirty="0">
              <a:ln w="12700">
                <a:solidFill>
                  <a:schemeClr val="tx2">
                    <a:satMod val="155000"/>
                  </a:schemeClr>
                </a:solidFill>
                <a:prstDash val="solid"/>
              </a:ln>
              <a:solidFill>
                <a:schemeClr val="bg2">
                  <a:tint val="85000"/>
                  <a:satMod val="155000"/>
                </a:schemeClr>
              </a:solidFill>
              <a:effectLst>
                <a:glow rad="228600">
                  <a:schemeClr val="accent3">
                    <a:satMod val="175000"/>
                    <a:alpha val="40000"/>
                  </a:schemeClr>
                </a:glow>
                <a:outerShdw blurRad="41275" dist="20320" dir="1800000" algn="tl" rotWithShape="0">
                  <a:srgbClr val="000000">
                    <a:alpha val="40000"/>
                  </a:srgbClr>
                </a:outerShdw>
              </a:effectLst>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274638"/>
            <a:ext cx="8534400" cy="639762"/>
          </a:xfrm>
        </p:spPr>
        <p:txBody>
          <a:bodyPr>
            <a:normAutofit/>
          </a:bodyPr>
          <a:lstStyle/>
          <a:p>
            <a:pPr algn="ctr"/>
            <a:r>
              <a:rPr lang="en-US" dirty="0" err="1" smtClean="0"/>
              <a:t>Fanboys</a:t>
            </a:r>
            <a:r>
              <a:rPr lang="en-US" dirty="0" smtClean="0"/>
              <a:t> (The Coordinating Conjunctions)</a:t>
            </a:r>
            <a:endParaRPr lang="en-US" dirty="0"/>
          </a:p>
        </p:txBody>
      </p:sp>
      <p:sp>
        <p:nvSpPr>
          <p:cNvPr id="8" name="Content Placeholder 7"/>
          <p:cNvSpPr>
            <a:spLocks noGrp="1"/>
          </p:cNvSpPr>
          <p:nvPr>
            <p:ph sz="quarter" idx="1"/>
          </p:nvPr>
        </p:nvSpPr>
        <p:spPr>
          <a:xfrm>
            <a:off x="457200" y="1066800"/>
            <a:ext cx="7467600" cy="5407152"/>
          </a:xfrm>
        </p:spPr>
        <p:txBody>
          <a:bodyPr/>
          <a:lstStyle/>
          <a:p>
            <a:r>
              <a:rPr lang="en-US" sz="2800" dirty="0" smtClean="0">
                <a:solidFill>
                  <a:schemeClr val="accent1">
                    <a:lumMod val="75000"/>
                  </a:schemeClr>
                </a:solidFill>
              </a:rPr>
              <a:t>F</a:t>
            </a:r>
            <a:r>
              <a:rPr lang="en-US" sz="2800" dirty="0" smtClean="0"/>
              <a:t>or</a:t>
            </a:r>
          </a:p>
          <a:p>
            <a:r>
              <a:rPr lang="en-US" sz="2800" dirty="0" smtClean="0">
                <a:solidFill>
                  <a:schemeClr val="accent1">
                    <a:lumMod val="75000"/>
                  </a:schemeClr>
                </a:solidFill>
              </a:rPr>
              <a:t>A</a:t>
            </a:r>
            <a:r>
              <a:rPr lang="en-US" sz="2800" dirty="0" smtClean="0"/>
              <a:t>nd</a:t>
            </a:r>
          </a:p>
          <a:p>
            <a:r>
              <a:rPr lang="en-US" sz="2800" dirty="0" smtClean="0">
                <a:solidFill>
                  <a:schemeClr val="accent1">
                    <a:lumMod val="75000"/>
                  </a:schemeClr>
                </a:solidFill>
              </a:rPr>
              <a:t>N</a:t>
            </a:r>
            <a:r>
              <a:rPr lang="en-US" sz="2800" dirty="0" smtClean="0"/>
              <a:t>or</a:t>
            </a:r>
          </a:p>
          <a:p>
            <a:r>
              <a:rPr lang="en-US" sz="2800" dirty="0" smtClean="0">
                <a:solidFill>
                  <a:schemeClr val="accent1">
                    <a:lumMod val="75000"/>
                  </a:schemeClr>
                </a:solidFill>
              </a:rPr>
              <a:t>B</a:t>
            </a:r>
            <a:r>
              <a:rPr lang="en-US" sz="2800" dirty="0" smtClean="0"/>
              <a:t>ut</a:t>
            </a:r>
          </a:p>
          <a:p>
            <a:r>
              <a:rPr lang="en-US" sz="2800" dirty="0" smtClean="0">
                <a:solidFill>
                  <a:schemeClr val="accent1">
                    <a:lumMod val="75000"/>
                  </a:schemeClr>
                </a:solidFill>
              </a:rPr>
              <a:t>O</a:t>
            </a:r>
            <a:r>
              <a:rPr lang="en-US" sz="2800" dirty="0" smtClean="0"/>
              <a:t>r</a:t>
            </a:r>
          </a:p>
          <a:p>
            <a:r>
              <a:rPr lang="en-US" sz="2800" dirty="0" smtClean="0">
                <a:solidFill>
                  <a:schemeClr val="accent1">
                    <a:lumMod val="75000"/>
                  </a:schemeClr>
                </a:solidFill>
              </a:rPr>
              <a:t>Y</a:t>
            </a:r>
            <a:r>
              <a:rPr lang="en-US" sz="2800" dirty="0" smtClean="0"/>
              <a:t>et</a:t>
            </a:r>
          </a:p>
          <a:p>
            <a:r>
              <a:rPr lang="en-US" sz="2800" dirty="0" smtClean="0">
                <a:solidFill>
                  <a:schemeClr val="accent1">
                    <a:lumMod val="75000"/>
                  </a:schemeClr>
                </a:solidFill>
              </a:rPr>
              <a:t>S</a:t>
            </a:r>
            <a:r>
              <a:rPr lang="en-US" sz="2800" dirty="0" smtClean="0"/>
              <a:t>o</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Let’s look again at our example</a:t>
            </a:r>
            <a:endParaRPr lang="en-US" dirty="0"/>
          </a:p>
        </p:txBody>
      </p:sp>
      <p:sp>
        <p:nvSpPr>
          <p:cNvPr id="8" name="Content Placeholder 7"/>
          <p:cNvSpPr>
            <a:spLocks noGrp="1"/>
          </p:cNvSpPr>
          <p:nvPr>
            <p:ph sz="quarter" idx="1"/>
          </p:nvPr>
        </p:nvSpPr>
        <p:spPr/>
        <p:txBody>
          <a:bodyPr>
            <a:normAutofit fontScale="85000" lnSpcReduction="20000"/>
          </a:bodyPr>
          <a:lstStyle/>
          <a:p>
            <a:r>
              <a:rPr lang="en-US" sz="3600" dirty="0" smtClean="0"/>
              <a:t>Jack fell down and broke his crown</a:t>
            </a:r>
            <a:r>
              <a:rPr lang="en-US" sz="3600" dirty="0" smtClean="0">
                <a:solidFill>
                  <a:srgbClr val="FF0000"/>
                </a:solidFill>
              </a:rPr>
              <a:t>, and </a:t>
            </a:r>
            <a:r>
              <a:rPr lang="en-US" sz="3600" dirty="0" smtClean="0"/>
              <a:t>Jill came tumbling after him.</a:t>
            </a:r>
          </a:p>
          <a:p>
            <a:r>
              <a:rPr lang="en-US" sz="3600" dirty="0" smtClean="0"/>
              <a:t>Where do you notice that there is an </a:t>
            </a:r>
            <a:r>
              <a:rPr lang="en-US" sz="3600" i="1" dirty="0" smtClean="0"/>
              <a:t>and</a:t>
            </a:r>
            <a:r>
              <a:rPr lang="en-US" sz="3600" dirty="0" smtClean="0"/>
              <a:t> but no comma?</a:t>
            </a:r>
          </a:p>
          <a:p>
            <a:r>
              <a:rPr lang="en-US" sz="3600" dirty="0" smtClean="0"/>
              <a:t>Why do you think that to properly punctuate this passage you must not use a comma here?</a:t>
            </a:r>
          </a:p>
          <a:p>
            <a:r>
              <a:rPr lang="en-US" sz="3600" dirty="0" smtClean="0"/>
              <a:t>Answer:  The word </a:t>
            </a:r>
            <a:r>
              <a:rPr lang="en-US" sz="3600" i="1" dirty="0" smtClean="0"/>
              <a:t>and</a:t>
            </a:r>
            <a:r>
              <a:rPr lang="en-US" sz="3600" dirty="0" smtClean="0"/>
              <a:t> is joining only two verbs rather than two independent clauses (groups of words that could stand alone as sentences).</a:t>
            </a:r>
          </a:p>
          <a:p>
            <a:pPr>
              <a:buNone/>
            </a:pPr>
            <a:endParaRPr lang="en-US" sz="3600" dirty="0" smtClean="0"/>
          </a:p>
          <a:p>
            <a:pPr>
              <a:buNone/>
            </a:pPr>
            <a:endParaRPr lang="en-US" sz="3600" dirty="0" smtClean="0"/>
          </a:p>
          <a:p>
            <a:endParaRPr lang="en-US" dirty="0"/>
          </a:p>
        </p:txBody>
      </p:sp>
      <p:sp>
        <p:nvSpPr>
          <p:cNvPr id="4" name="TextBox 3"/>
          <p:cNvSpPr txBox="1"/>
          <p:nvPr/>
        </p:nvSpPr>
        <p:spPr>
          <a:xfrm>
            <a:off x="609600" y="1524000"/>
            <a:ext cx="6781800" cy="1846659"/>
          </a:xfrm>
          <a:prstGeom prst="rect">
            <a:avLst/>
          </a:prstGeom>
          <a:solidFill>
            <a:srgbClr val="7030A0"/>
          </a:solidFill>
        </p:spPr>
        <p:txBody>
          <a:bodyPr wrap="square" rtlCol="0">
            <a:spAutoFit/>
          </a:bodyPr>
          <a:lstStyle/>
          <a:p>
            <a:r>
              <a:rPr lang="en-US" sz="3200" dirty="0" smtClean="0">
                <a:solidFill>
                  <a:srgbClr val="FFFF00"/>
                </a:solidFill>
              </a:rPr>
              <a:t>Jack fell down </a:t>
            </a:r>
            <a:r>
              <a:rPr lang="en-US" sz="3200" dirty="0" smtClean="0">
                <a:solidFill>
                  <a:srgbClr val="FF0000"/>
                </a:solidFill>
              </a:rPr>
              <a:t>and</a:t>
            </a:r>
            <a:r>
              <a:rPr lang="en-US" sz="3200" dirty="0" smtClean="0">
                <a:solidFill>
                  <a:srgbClr val="FFFF00"/>
                </a:solidFill>
              </a:rPr>
              <a:t> broke his crown, and Jill came tumbling after him.</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80">
                                          <p:stCondLst>
                                            <p:cond delay="0"/>
                                          </p:stCondLst>
                                        </p:cTn>
                                        <p:tgtEl>
                                          <p:spTgt spid="8">
                                            <p:txEl>
                                              <p:pRg st="0" end="0"/>
                                            </p:txEl>
                                          </p:spTgt>
                                        </p:tgtEl>
                                      </p:cBhvr>
                                    </p:animEffect>
                                    <p:anim calcmode="lin" valueType="num">
                                      <p:cBhvr>
                                        <p:cTn id="8" dur="1822" tmFilter="0,0; 0.14,0.36; 0.43,0.73; 0.71,0.91; 1.0,1.0">
                                          <p:stCondLst>
                                            <p:cond delay="0"/>
                                          </p:stCondLst>
                                        </p:cTn>
                                        <p:tgtEl>
                                          <p:spTgt spid="8">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8">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8">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8">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8">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8">
                                            <p:txEl>
                                              <p:pRg st="0" end="0"/>
                                            </p:txEl>
                                          </p:spTgt>
                                        </p:tgtEl>
                                      </p:cBhvr>
                                      <p:to x="100000" y="60000"/>
                                    </p:animScale>
                                    <p:animScale>
                                      <p:cBhvr>
                                        <p:cTn id="14" dur="166" decel="50000">
                                          <p:stCondLst>
                                            <p:cond delay="676"/>
                                          </p:stCondLst>
                                        </p:cTn>
                                        <p:tgtEl>
                                          <p:spTgt spid="8">
                                            <p:txEl>
                                              <p:pRg st="0" end="0"/>
                                            </p:txEl>
                                          </p:spTgt>
                                        </p:tgtEl>
                                      </p:cBhvr>
                                      <p:to x="100000" y="100000"/>
                                    </p:animScale>
                                    <p:animScale>
                                      <p:cBhvr>
                                        <p:cTn id="15" dur="26">
                                          <p:stCondLst>
                                            <p:cond delay="1312"/>
                                          </p:stCondLst>
                                        </p:cTn>
                                        <p:tgtEl>
                                          <p:spTgt spid="8">
                                            <p:txEl>
                                              <p:pRg st="0" end="0"/>
                                            </p:txEl>
                                          </p:spTgt>
                                        </p:tgtEl>
                                      </p:cBhvr>
                                      <p:to x="100000" y="80000"/>
                                    </p:animScale>
                                    <p:animScale>
                                      <p:cBhvr>
                                        <p:cTn id="16" dur="166" decel="50000">
                                          <p:stCondLst>
                                            <p:cond delay="1338"/>
                                          </p:stCondLst>
                                        </p:cTn>
                                        <p:tgtEl>
                                          <p:spTgt spid="8">
                                            <p:txEl>
                                              <p:pRg st="0" end="0"/>
                                            </p:txEl>
                                          </p:spTgt>
                                        </p:tgtEl>
                                      </p:cBhvr>
                                      <p:to x="100000" y="100000"/>
                                    </p:animScale>
                                    <p:animScale>
                                      <p:cBhvr>
                                        <p:cTn id="17" dur="26">
                                          <p:stCondLst>
                                            <p:cond delay="1642"/>
                                          </p:stCondLst>
                                        </p:cTn>
                                        <p:tgtEl>
                                          <p:spTgt spid="8">
                                            <p:txEl>
                                              <p:pRg st="0" end="0"/>
                                            </p:txEl>
                                          </p:spTgt>
                                        </p:tgtEl>
                                      </p:cBhvr>
                                      <p:to x="100000" y="90000"/>
                                    </p:animScale>
                                    <p:animScale>
                                      <p:cBhvr>
                                        <p:cTn id="18" dur="166" decel="50000">
                                          <p:stCondLst>
                                            <p:cond delay="1668"/>
                                          </p:stCondLst>
                                        </p:cTn>
                                        <p:tgtEl>
                                          <p:spTgt spid="8">
                                            <p:txEl>
                                              <p:pRg st="0" end="0"/>
                                            </p:txEl>
                                          </p:spTgt>
                                        </p:tgtEl>
                                      </p:cBhvr>
                                      <p:to x="100000" y="100000"/>
                                    </p:animScale>
                                    <p:animScale>
                                      <p:cBhvr>
                                        <p:cTn id="19" dur="26">
                                          <p:stCondLst>
                                            <p:cond delay="1808"/>
                                          </p:stCondLst>
                                        </p:cTn>
                                        <p:tgtEl>
                                          <p:spTgt spid="8">
                                            <p:txEl>
                                              <p:pRg st="0" end="0"/>
                                            </p:txEl>
                                          </p:spTgt>
                                        </p:tgtEl>
                                      </p:cBhvr>
                                      <p:to x="100000" y="95000"/>
                                    </p:animScale>
                                    <p:animScale>
                                      <p:cBhvr>
                                        <p:cTn id="20" dur="166" decel="50000">
                                          <p:stCondLst>
                                            <p:cond delay="1834"/>
                                          </p:stCondLst>
                                        </p:cTn>
                                        <p:tgtEl>
                                          <p:spTgt spid="8">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8">
                                            <p:txEl>
                                              <p:pRg st="1" end="1"/>
                                            </p:txEl>
                                          </p:spTgt>
                                        </p:tgtEl>
                                        <p:attrNameLst>
                                          <p:attrName>style.visibility</p:attrName>
                                        </p:attrNameLst>
                                      </p:cBhvr>
                                      <p:to>
                                        <p:strVal val="visible"/>
                                      </p:to>
                                    </p:set>
                                    <p:animEffect transition="in" filter="wipe(down)">
                                      <p:cBhvr>
                                        <p:cTn id="25" dur="580">
                                          <p:stCondLst>
                                            <p:cond delay="0"/>
                                          </p:stCondLst>
                                        </p:cTn>
                                        <p:tgtEl>
                                          <p:spTgt spid="8">
                                            <p:txEl>
                                              <p:pRg st="1" end="1"/>
                                            </p:txEl>
                                          </p:spTgt>
                                        </p:tgtEl>
                                      </p:cBhvr>
                                    </p:animEffect>
                                    <p:anim calcmode="lin" valueType="num">
                                      <p:cBhvr>
                                        <p:cTn id="26" dur="1822" tmFilter="0,0; 0.14,0.36; 0.43,0.73; 0.71,0.91; 1.0,1.0">
                                          <p:stCondLst>
                                            <p:cond delay="0"/>
                                          </p:stCondLst>
                                        </p:cTn>
                                        <p:tgtEl>
                                          <p:spTgt spid="8">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8">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8">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8">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8">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8">
                                            <p:txEl>
                                              <p:pRg st="1" end="1"/>
                                            </p:txEl>
                                          </p:spTgt>
                                        </p:tgtEl>
                                      </p:cBhvr>
                                      <p:to x="100000" y="60000"/>
                                    </p:animScale>
                                    <p:animScale>
                                      <p:cBhvr>
                                        <p:cTn id="32" dur="166" decel="50000">
                                          <p:stCondLst>
                                            <p:cond delay="676"/>
                                          </p:stCondLst>
                                        </p:cTn>
                                        <p:tgtEl>
                                          <p:spTgt spid="8">
                                            <p:txEl>
                                              <p:pRg st="1" end="1"/>
                                            </p:txEl>
                                          </p:spTgt>
                                        </p:tgtEl>
                                      </p:cBhvr>
                                      <p:to x="100000" y="100000"/>
                                    </p:animScale>
                                    <p:animScale>
                                      <p:cBhvr>
                                        <p:cTn id="33" dur="26">
                                          <p:stCondLst>
                                            <p:cond delay="1312"/>
                                          </p:stCondLst>
                                        </p:cTn>
                                        <p:tgtEl>
                                          <p:spTgt spid="8">
                                            <p:txEl>
                                              <p:pRg st="1" end="1"/>
                                            </p:txEl>
                                          </p:spTgt>
                                        </p:tgtEl>
                                      </p:cBhvr>
                                      <p:to x="100000" y="80000"/>
                                    </p:animScale>
                                    <p:animScale>
                                      <p:cBhvr>
                                        <p:cTn id="34" dur="166" decel="50000">
                                          <p:stCondLst>
                                            <p:cond delay="1338"/>
                                          </p:stCondLst>
                                        </p:cTn>
                                        <p:tgtEl>
                                          <p:spTgt spid="8">
                                            <p:txEl>
                                              <p:pRg st="1" end="1"/>
                                            </p:txEl>
                                          </p:spTgt>
                                        </p:tgtEl>
                                      </p:cBhvr>
                                      <p:to x="100000" y="100000"/>
                                    </p:animScale>
                                    <p:animScale>
                                      <p:cBhvr>
                                        <p:cTn id="35" dur="26">
                                          <p:stCondLst>
                                            <p:cond delay="1642"/>
                                          </p:stCondLst>
                                        </p:cTn>
                                        <p:tgtEl>
                                          <p:spTgt spid="8">
                                            <p:txEl>
                                              <p:pRg st="1" end="1"/>
                                            </p:txEl>
                                          </p:spTgt>
                                        </p:tgtEl>
                                      </p:cBhvr>
                                      <p:to x="100000" y="90000"/>
                                    </p:animScale>
                                    <p:animScale>
                                      <p:cBhvr>
                                        <p:cTn id="36" dur="166" decel="50000">
                                          <p:stCondLst>
                                            <p:cond delay="1668"/>
                                          </p:stCondLst>
                                        </p:cTn>
                                        <p:tgtEl>
                                          <p:spTgt spid="8">
                                            <p:txEl>
                                              <p:pRg st="1" end="1"/>
                                            </p:txEl>
                                          </p:spTgt>
                                        </p:tgtEl>
                                      </p:cBhvr>
                                      <p:to x="100000" y="100000"/>
                                    </p:animScale>
                                    <p:animScale>
                                      <p:cBhvr>
                                        <p:cTn id="37" dur="26">
                                          <p:stCondLst>
                                            <p:cond delay="1808"/>
                                          </p:stCondLst>
                                        </p:cTn>
                                        <p:tgtEl>
                                          <p:spTgt spid="8">
                                            <p:txEl>
                                              <p:pRg st="1" end="1"/>
                                            </p:txEl>
                                          </p:spTgt>
                                        </p:tgtEl>
                                      </p:cBhvr>
                                      <p:to x="100000" y="95000"/>
                                    </p:animScale>
                                    <p:animScale>
                                      <p:cBhvr>
                                        <p:cTn id="38" dur="166" decel="50000">
                                          <p:stCondLst>
                                            <p:cond delay="1834"/>
                                          </p:stCondLst>
                                        </p:cTn>
                                        <p:tgtEl>
                                          <p:spTgt spid="8">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bg/>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nodeType="clickEffect">
                                  <p:stCondLst>
                                    <p:cond delay="0"/>
                                  </p:stCondLst>
                                  <p:childTnLst>
                                    <p:set>
                                      <p:cBhvr>
                                        <p:cTn id="52" dur="1" fill="hold">
                                          <p:stCondLst>
                                            <p:cond delay="0"/>
                                          </p:stCondLst>
                                        </p:cTn>
                                        <p:tgtEl>
                                          <p:spTgt spid="8">
                                            <p:txEl>
                                              <p:pRg st="2" end="2"/>
                                            </p:txEl>
                                          </p:spTgt>
                                        </p:tgtEl>
                                        <p:attrNameLst>
                                          <p:attrName>style.visibility</p:attrName>
                                        </p:attrNameLst>
                                      </p:cBhvr>
                                      <p:to>
                                        <p:strVal val="visible"/>
                                      </p:to>
                                    </p:set>
                                    <p:animEffect transition="in" filter="wipe(down)">
                                      <p:cBhvr>
                                        <p:cTn id="53" dur="580">
                                          <p:stCondLst>
                                            <p:cond delay="0"/>
                                          </p:stCondLst>
                                        </p:cTn>
                                        <p:tgtEl>
                                          <p:spTgt spid="8">
                                            <p:txEl>
                                              <p:pRg st="2" end="2"/>
                                            </p:txEl>
                                          </p:spTgt>
                                        </p:tgtEl>
                                      </p:cBhvr>
                                    </p:animEffect>
                                    <p:anim calcmode="lin" valueType="num">
                                      <p:cBhvr>
                                        <p:cTn id="54" dur="1822" tmFilter="0,0; 0.14,0.36; 0.43,0.73; 0.71,0.91; 1.0,1.0">
                                          <p:stCondLst>
                                            <p:cond delay="0"/>
                                          </p:stCondLst>
                                        </p:cTn>
                                        <p:tgtEl>
                                          <p:spTgt spid="8">
                                            <p:txEl>
                                              <p:pRg st="2" end="2"/>
                                            </p:txEl>
                                          </p:spTgt>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8">
                                            <p:txEl>
                                              <p:pRg st="2" end="2"/>
                                            </p:txEl>
                                          </p:spTgt>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8">
                                            <p:txEl>
                                              <p:pRg st="2" end="2"/>
                                            </p:txEl>
                                          </p:spTgt>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8">
                                            <p:txEl>
                                              <p:pRg st="2" end="2"/>
                                            </p:txEl>
                                          </p:spTgt>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8">
                                            <p:txEl>
                                              <p:pRg st="2" end="2"/>
                                            </p:txEl>
                                          </p:spTgt>
                                        </p:tgtEl>
                                        <p:attrNameLst>
                                          <p:attrName>ppt_y</p:attrName>
                                        </p:attrNameLst>
                                      </p:cBhvr>
                                      <p:tavLst>
                                        <p:tav tm="0" fmla="#ppt_y-sin(pi*$)/81">
                                          <p:val>
                                            <p:fltVal val="0"/>
                                          </p:val>
                                        </p:tav>
                                        <p:tav tm="100000">
                                          <p:val>
                                            <p:fltVal val="1"/>
                                          </p:val>
                                        </p:tav>
                                      </p:tavLst>
                                    </p:anim>
                                    <p:animScale>
                                      <p:cBhvr>
                                        <p:cTn id="59" dur="26">
                                          <p:stCondLst>
                                            <p:cond delay="650"/>
                                          </p:stCondLst>
                                        </p:cTn>
                                        <p:tgtEl>
                                          <p:spTgt spid="8">
                                            <p:txEl>
                                              <p:pRg st="2" end="2"/>
                                            </p:txEl>
                                          </p:spTgt>
                                        </p:tgtEl>
                                      </p:cBhvr>
                                      <p:to x="100000" y="60000"/>
                                    </p:animScale>
                                    <p:animScale>
                                      <p:cBhvr>
                                        <p:cTn id="60" dur="166" decel="50000">
                                          <p:stCondLst>
                                            <p:cond delay="676"/>
                                          </p:stCondLst>
                                        </p:cTn>
                                        <p:tgtEl>
                                          <p:spTgt spid="8">
                                            <p:txEl>
                                              <p:pRg st="2" end="2"/>
                                            </p:txEl>
                                          </p:spTgt>
                                        </p:tgtEl>
                                      </p:cBhvr>
                                      <p:to x="100000" y="100000"/>
                                    </p:animScale>
                                    <p:animScale>
                                      <p:cBhvr>
                                        <p:cTn id="61" dur="26">
                                          <p:stCondLst>
                                            <p:cond delay="1312"/>
                                          </p:stCondLst>
                                        </p:cTn>
                                        <p:tgtEl>
                                          <p:spTgt spid="8">
                                            <p:txEl>
                                              <p:pRg st="2" end="2"/>
                                            </p:txEl>
                                          </p:spTgt>
                                        </p:tgtEl>
                                      </p:cBhvr>
                                      <p:to x="100000" y="80000"/>
                                    </p:animScale>
                                    <p:animScale>
                                      <p:cBhvr>
                                        <p:cTn id="62" dur="166" decel="50000">
                                          <p:stCondLst>
                                            <p:cond delay="1338"/>
                                          </p:stCondLst>
                                        </p:cTn>
                                        <p:tgtEl>
                                          <p:spTgt spid="8">
                                            <p:txEl>
                                              <p:pRg st="2" end="2"/>
                                            </p:txEl>
                                          </p:spTgt>
                                        </p:tgtEl>
                                      </p:cBhvr>
                                      <p:to x="100000" y="100000"/>
                                    </p:animScale>
                                    <p:animScale>
                                      <p:cBhvr>
                                        <p:cTn id="63" dur="26">
                                          <p:stCondLst>
                                            <p:cond delay="1642"/>
                                          </p:stCondLst>
                                        </p:cTn>
                                        <p:tgtEl>
                                          <p:spTgt spid="8">
                                            <p:txEl>
                                              <p:pRg st="2" end="2"/>
                                            </p:txEl>
                                          </p:spTgt>
                                        </p:tgtEl>
                                      </p:cBhvr>
                                      <p:to x="100000" y="90000"/>
                                    </p:animScale>
                                    <p:animScale>
                                      <p:cBhvr>
                                        <p:cTn id="64" dur="166" decel="50000">
                                          <p:stCondLst>
                                            <p:cond delay="1668"/>
                                          </p:stCondLst>
                                        </p:cTn>
                                        <p:tgtEl>
                                          <p:spTgt spid="8">
                                            <p:txEl>
                                              <p:pRg st="2" end="2"/>
                                            </p:txEl>
                                          </p:spTgt>
                                        </p:tgtEl>
                                      </p:cBhvr>
                                      <p:to x="100000" y="100000"/>
                                    </p:animScale>
                                    <p:animScale>
                                      <p:cBhvr>
                                        <p:cTn id="65" dur="26">
                                          <p:stCondLst>
                                            <p:cond delay="1808"/>
                                          </p:stCondLst>
                                        </p:cTn>
                                        <p:tgtEl>
                                          <p:spTgt spid="8">
                                            <p:txEl>
                                              <p:pRg st="2" end="2"/>
                                            </p:txEl>
                                          </p:spTgt>
                                        </p:tgtEl>
                                      </p:cBhvr>
                                      <p:to x="100000" y="95000"/>
                                    </p:animScale>
                                    <p:animScale>
                                      <p:cBhvr>
                                        <p:cTn id="66" dur="166" decel="50000">
                                          <p:stCondLst>
                                            <p:cond delay="1834"/>
                                          </p:stCondLst>
                                        </p:cTn>
                                        <p:tgtEl>
                                          <p:spTgt spid="8">
                                            <p:txEl>
                                              <p:pRg st="2" end="2"/>
                                            </p:txEl>
                                          </p:spTgt>
                                        </p:tgtEl>
                                      </p:cBhvr>
                                      <p:to x="100000" y="100000"/>
                                    </p:animScale>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4" grpId="0" uiExpand="1" build="allAtOnce"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Now it’s your turn</a:t>
            </a:r>
            <a:endParaRPr lang="en-US" dirty="0"/>
          </a:p>
        </p:txBody>
      </p:sp>
      <p:sp>
        <p:nvSpPr>
          <p:cNvPr id="3" name="Content Placeholder 2"/>
          <p:cNvSpPr>
            <a:spLocks noGrp="1"/>
          </p:cNvSpPr>
          <p:nvPr>
            <p:ph sz="quarter" idx="1"/>
          </p:nvPr>
        </p:nvSpPr>
        <p:spPr>
          <a:xfrm>
            <a:off x="457200" y="1066800"/>
            <a:ext cx="5105400" cy="4876800"/>
          </a:xfrm>
        </p:spPr>
        <p:txBody>
          <a:bodyPr/>
          <a:lstStyle/>
          <a:p>
            <a:pPr marL="0" indent="0">
              <a:buNone/>
            </a:pPr>
            <a:r>
              <a:rPr lang="en-US" dirty="0" smtClean="0"/>
              <a:t>Add the missing comma(s) the following nursery rhyme:</a:t>
            </a:r>
          </a:p>
          <a:p>
            <a:pPr>
              <a:buNone/>
            </a:pPr>
            <a:r>
              <a:rPr lang="en-US" dirty="0" smtClean="0"/>
              <a:t>	Peter Peter, pumpkin eater, had a wife and couldn’t keep her.  He put her in a pumpkin shell and there he kept her very well.</a:t>
            </a:r>
          </a:p>
          <a:p>
            <a:pPr>
              <a:buNone/>
            </a:pPr>
            <a:endParaRPr lang="en-US" dirty="0" smtClean="0"/>
          </a:p>
          <a:p>
            <a:pPr>
              <a:buNone/>
            </a:pPr>
            <a:r>
              <a:rPr lang="en-US" dirty="0" smtClean="0"/>
              <a:t>	Peter Peter, pumkin eater, had a wife and couldn’t keep her. He put her in a pumpkin shell</a:t>
            </a:r>
            <a:r>
              <a:rPr lang="en-US" dirty="0" smtClean="0">
                <a:solidFill>
                  <a:srgbClr val="FF0000"/>
                </a:solidFill>
              </a:rPr>
              <a:t>,</a:t>
            </a:r>
            <a:r>
              <a:rPr lang="en-US" dirty="0" smtClean="0"/>
              <a:t> and there he kept her very well.</a:t>
            </a:r>
            <a:endParaRPr lang="en-US" dirty="0"/>
          </a:p>
        </p:txBody>
      </p:sp>
      <p:pic>
        <p:nvPicPr>
          <p:cNvPr id="4" name="Picture 3" descr="peterpeter.jpg"/>
          <p:cNvPicPr>
            <a:picLocks noChangeAspect="1"/>
          </p:cNvPicPr>
          <p:nvPr/>
        </p:nvPicPr>
        <p:blipFill>
          <a:blip r:embed="rId2" cstate="print"/>
          <a:stretch>
            <a:fillRect/>
          </a:stretch>
        </p:blipFill>
        <p:spPr>
          <a:xfrm>
            <a:off x="5638800" y="1143000"/>
            <a:ext cx="2842948" cy="4378444"/>
          </a:xfrm>
          <a:prstGeom prst="rect">
            <a:avLst/>
          </a:prstGeom>
        </p:spPr>
      </p:pic>
      <p:sp>
        <p:nvSpPr>
          <p:cNvPr id="5" name="TextBox 4"/>
          <p:cNvSpPr txBox="1"/>
          <p:nvPr/>
        </p:nvSpPr>
        <p:spPr>
          <a:xfrm>
            <a:off x="381000" y="5867400"/>
            <a:ext cx="7543800" cy="461665"/>
          </a:xfrm>
          <a:prstGeom prst="rect">
            <a:avLst/>
          </a:prstGeom>
          <a:noFill/>
        </p:spPr>
        <p:txBody>
          <a:bodyPr wrap="square" rtlCol="0">
            <a:spAutoFit/>
          </a:bodyPr>
          <a:lstStyle/>
          <a:p>
            <a:r>
              <a:rPr lang="en-US" sz="2400" dirty="0" smtClean="0"/>
              <a:t>Now write two compound sentences of your own.</a:t>
            </a:r>
            <a:endParaRPr lang="en-US"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Commas to Separate coordinating Adjectives</a:t>
            </a:r>
            <a:endParaRPr lang="en-US" dirty="0"/>
          </a:p>
        </p:txBody>
      </p:sp>
      <p:sp>
        <p:nvSpPr>
          <p:cNvPr id="3" name="Content Placeholder 2"/>
          <p:cNvSpPr>
            <a:spLocks noGrp="1"/>
          </p:cNvSpPr>
          <p:nvPr>
            <p:ph sz="quarter" idx="1"/>
          </p:nvPr>
        </p:nvSpPr>
        <p:spPr/>
        <p:txBody>
          <a:bodyPr>
            <a:normAutofit/>
          </a:bodyPr>
          <a:lstStyle/>
          <a:p>
            <a:pPr marL="0" indent="0">
              <a:buNone/>
            </a:pPr>
            <a:r>
              <a:rPr lang="en-US" sz="2800" dirty="0" smtClean="0">
                <a:solidFill>
                  <a:schemeClr val="accent1">
                    <a:lumMod val="75000"/>
                  </a:schemeClr>
                </a:solidFill>
              </a:rPr>
              <a:t>Rule:  Use a comma to separate two or more coordinating adjectives.</a:t>
            </a:r>
          </a:p>
          <a:p>
            <a:endParaRPr lang="en-US" sz="2800" dirty="0" smtClean="0"/>
          </a:p>
          <a:p>
            <a:pPr>
              <a:buNone/>
            </a:pPr>
            <a:r>
              <a:rPr lang="en-US" sz="2800" dirty="0" smtClean="0"/>
              <a:t>Examples:</a:t>
            </a:r>
          </a:p>
          <a:p>
            <a:pPr marL="234950" indent="-234950"/>
            <a:r>
              <a:rPr lang="en-US" sz="2800" dirty="0" smtClean="0"/>
              <a:t>John lives in a big</a:t>
            </a:r>
            <a:r>
              <a:rPr lang="en-US" sz="2800" dirty="0" smtClean="0">
                <a:solidFill>
                  <a:srgbClr val="FF0000"/>
                </a:solidFill>
              </a:rPr>
              <a:t>,</a:t>
            </a:r>
            <a:r>
              <a:rPr lang="en-US" sz="2800" dirty="0" smtClean="0"/>
              <a:t> white house on Marrs Avenue. </a:t>
            </a:r>
          </a:p>
          <a:p>
            <a:pPr marL="234950" indent="-234950"/>
            <a:r>
              <a:rPr lang="en-US" sz="2800" dirty="0" smtClean="0"/>
              <a:t>Shelly wore a soft</a:t>
            </a:r>
            <a:r>
              <a:rPr lang="en-US" sz="2800" dirty="0" smtClean="0">
                <a:solidFill>
                  <a:srgbClr val="FF0000"/>
                </a:solidFill>
              </a:rPr>
              <a:t>,</a:t>
            </a:r>
            <a:r>
              <a:rPr lang="en-US" sz="2800" dirty="0" smtClean="0"/>
              <a:t> fluffy</a:t>
            </a:r>
            <a:r>
              <a:rPr lang="en-US" sz="2800" dirty="0" smtClean="0">
                <a:solidFill>
                  <a:srgbClr val="FF0000"/>
                </a:solidFill>
              </a:rPr>
              <a:t>,</a:t>
            </a:r>
            <a:r>
              <a:rPr lang="en-US" sz="2800" dirty="0" smtClean="0"/>
              <a:t> pink stole to class.</a:t>
            </a:r>
          </a:p>
          <a:p>
            <a:pPr marL="234950" indent="-234950"/>
            <a:r>
              <a:rPr lang="en-US" sz="2800" dirty="0" smtClean="0"/>
              <a:t>Brian likes to eat salty</a:t>
            </a:r>
            <a:r>
              <a:rPr lang="en-US" sz="2800" dirty="0" smtClean="0">
                <a:solidFill>
                  <a:srgbClr val="FF0000"/>
                </a:solidFill>
              </a:rPr>
              <a:t>,</a:t>
            </a:r>
            <a:r>
              <a:rPr lang="en-US" sz="2800" dirty="0" smtClean="0"/>
              <a:t> wet</a:t>
            </a:r>
            <a:r>
              <a:rPr lang="en-US" sz="2800" dirty="0" smtClean="0">
                <a:solidFill>
                  <a:srgbClr val="FF0000"/>
                </a:solidFill>
              </a:rPr>
              <a:t>,</a:t>
            </a:r>
            <a:r>
              <a:rPr lang="en-US" sz="2800" dirty="0" smtClean="0"/>
              <a:t> raw oysters.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smtClean="0"/>
              <a:t>recognizing Coordinating Adjectives</a:t>
            </a:r>
            <a:endParaRPr lang="en-US" dirty="0"/>
          </a:p>
        </p:txBody>
      </p:sp>
      <p:sp>
        <p:nvSpPr>
          <p:cNvPr id="3" name="Content Placeholder 2"/>
          <p:cNvSpPr>
            <a:spLocks noGrp="1"/>
          </p:cNvSpPr>
          <p:nvPr>
            <p:ph sz="quarter" idx="1"/>
          </p:nvPr>
        </p:nvSpPr>
        <p:spPr>
          <a:xfrm>
            <a:off x="457200" y="1600200"/>
            <a:ext cx="3657600" cy="3429000"/>
          </a:xfrm>
        </p:spPr>
        <p:txBody>
          <a:bodyPr>
            <a:normAutofit/>
          </a:bodyPr>
          <a:lstStyle/>
          <a:p>
            <a:pPr marL="0" indent="0">
              <a:buNone/>
            </a:pPr>
            <a:endParaRPr lang="en-US" dirty="0" smtClean="0"/>
          </a:p>
          <a:p>
            <a:pPr>
              <a:buNone/>
            </a:pPr>
            <a:endParaRPr lang="en-US" dirty="0"/>
          </a:p>
        </p:txBody>
      </p:sp>
      <p:sp>
        <p:nvSpPr>
          <p:cNvPr id="4" name="Content Placeholder 3"/>
          <p:cNvSpPr>
            <a:spLocks noGrp="1"/>
          </p:cNvSpPr>
          <p:nvPr>
            <p:ph sz="quarter" idx="2"/>
          </p:nvPr>
        </p:nvSpPr>
        <p:spPr>
          <a:xfrm>
            <a:off x="762000" y="2133600"/>
            <a:ext cx="7239000" cy="3048000"/>
          </a:xfrm>
        </p:spPr>
        <p:txBody>
          <a:bodyPr>
            <a:normAutofit/>
          </a:bodyPr>
          <a:lstStyle/>
          <a:p>
            <a:pPr>
              <a:buNone/>
            </a:pPr>
            <a:r>
              <a:rPr lang="en-US" dirty="0" smtClean="0"/>
              <a:t>Original: Shelly wore a soft</a:t>
            </a:r>
            <a:r>
              <a:rPr lang="en-US" dirty="0" smtClean="0">
                <a:solidFill>
                  <a:srgbClr val="FF0000"/>
                </a:solidFill>
              </a:rPr>
              <a:t>,</a:t>
            </a:r>
            <a:r>
              <a:rPr lang="en-US" dirty="0" smtClean="0"/>
              <a:t> fluffy</a:t>
            </a:r>
            <a:r>
              <a:rPr lang="en-US" dirty="0" smtClean="0">
                <a:solidFill>
                  <a:srgbClr val="FF0000"/>
                </a:solidFill>
              </a:rPr>
              <a:t>,</a:t>
            </a:r>
            <a:r>
              <a:rPr lang="en-US" dirty="0" smtClean="0"/>
              <a:t> pink stole to class.</a:t>
            </a:r>
          </a:p>
          <a:p>
            <a:pPr>
              <a:buNone/>
            </a:pPr>
            <a:endParaRPr lang="en-US" dirty="0" smtClean="0"/>
          </a:p>
          <a:p>
            <a:pPr>
              <a:buNone/>
            </a:pPr>
            <a:r>
              <a:rPr lang="en-US" dirty="0" smtClean="0"/>
              <a:t>Altered: Shelly wore a soft</a:t>
            </a:r>
            <a:r>
              <a:rPr lang="en-US" dirty="0" smtClean="0">
                <a:solidFill>
                  <a:srgbClr val="FF0000"/>
                </a:solidFill>
              </a:rPr>
              <a:t>,</a:t>
            </a:r>
            <a:r>
              <a:rPr lang="en-US" dirty="0" smtClean="0"/>
              <a:t> fluffy </a:t>
            </a:r>
            <a:r>
              <a:rPr lang="en-US" dirty="0" smtClean="0">
                <a:solidFill>
                  <a:srgbClr val="FF0000"/>
                </a:solidFill>
              </a:rPr>
              <a:t>feather</a:t>
            </a:r>
            <a:r>
              <a:rPr lang="en-US" dirty="0" smtClean="0"/>
              <a:t> stole to class.</a:t>
            </a:r>
          </a:p>
          <a:p>
            <a:pPr>
              <a:buNone/>
            </a:pPr>
            <a:endParaRPr lang="en-US" dirty="0"/>
          </a:p>
        </p:txBody>
      </p:sp>
      <p:sp>
        <p:nvSpPr>
          <p:cNvPr id="5" name="TextBox 4"/>
          <p:cNvSpPr txBox="1"/>
          <p:nvPr/>
        </p:nvSpPr>
        <p:spPr>
          <a:xfrm>
            <a:off x="457200" y="1219200"/>
            <a:ext cx="7467600" cy="1107996"/>
          </a:xfrm>
          <a:prstGeom prst="rect">
            <a:avLst/>
          </a:prstGeom>
          <a:noFill/>
        </p:spPr>
        <p:txBody>
          <a:bodyPr wrap="square" rtlCol="0">
            <a:spAutoFit/>
          </a:bodyPr>
          <a:lstStyle/>
          <a:p>
            <a:r>
              <a:rPr lang="en-US" sz="2400" dirty="0" smtClean="0"/>
              <a:t>Here is one of the previous examples slightly altered:</a:t>
            </a:r>
          </a:p>
          <a:p>
            <a:endParaRPr lang="en-US" dirty="0"/>
          </a:p>
        </p:txBody>
      </p:sp>
      <p:sp>
        <p:nvSpPr>
          <p:cNvPr id="6" name="TextBox 5"/>
          <p:cNvSpPr txBox="1"/>
          <p:nvPr/>
        </p:nvSpPr>
        <p:spPr>
          <a:xfrm>
            <a:off x="533400" y="4724400"/>
            <a:ext cx="7543800" cy="1600438"/>
          </a:xfrm>
          <a:prstGeom prst="rect">
            <a:avLst/>
          </a:prstGeom>
          <a:noFill/>
        </p:spPr>
        <p:txBody>
          <a:bodyPr wrap="square" rtlCol="0">
            <a:spAutoFit/>
          </a:bodyPr>
          <a:lstStyle/>
          <a:p>
            <a:r>
              <a:rPr lang="en-US" sz="2000" dirty="0" smtClean="0"/>
              <a:t>The above sentences are punctuated correctly, why are there fewer commas in the new version than in the previous example?</a:t>
            </a:r>
          </a:p>
          <a:p>
            <a:endParaRPr lang="en-US" sz="2000" dirty="0" smtClean="0"/>
          </a:p>
          <a:p>
            <a:endParaRPr lang="en-US" dirty="0"/>
          </a:p>
        </p:txBody>
      </p:sp>
      <p:sp>
        <p:nvSpPr>
          <p:cNvPr id="7" name="TextBox 6"/>
          <p:cNvSpPr txBox="1"/>
          <p:nvPr/>
        </p:nvSpPr>
        <p:spPr>
          <a:xfrm>
            <a:off x="457200" y="5867400"/>
            <a:ext cx="7620000" cy="984885"/>
          </a:xfrm>
          <a:prstGeom prst="rect">
            <a:avLst/>
          </a:prstGeom>
          <a:noFill/>
        </p:spPr>
        <p:txBody>
          <a:bodyPr wrap="square" rtlCol="0">
            <a:spAutoFit/>
          </a:bodyPr>
          <a:lstStyle/>
          <a:p>
            <a:pPr marL="0" lvl="1"/>
            <a:r>
              <a:rPr lang="en-US" sz="2000" dirty="0" smtClean="0"/>
              <a:t>The word </a:t>
            </a:r>
            <a:r>
              <a:rPr lang="en-US" sz="2000" i="1" dirty="0" smtClean="0"/>
              <a:t>feather</a:t>
            </a:r>
            <a:r>
              <a:rPr lang="en-US" sz="2000" dirty="0" smtClean="0"/>
              <a:t> is not a coordinating adjective so you should not place a comma between it and </a:t>
            </a:r>
            <a:r>
              <a:rPr lang="en-US" sz="2000" i="1" dirty="0" smtClean="0"/>
              <a:t>fluffy</a:t>
            </a:r>
            <a:r>
              <a:rPr lang="en-US" sz="2000" dirty="0" smtClean="0"/>
              <a:t>.</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P spid="6"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Commas (part 1)</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fontScale="90000"/>
          </a:bodyPr>
          <a:lstStyle/>
          <a:p>
            <a:r>
              <a:rPr lang="en-US" dirty="0" smtClean="0"/>
              <a:t>Two Tests for determining Coordinating Adjectives</a:t>
            </a:r>
            <a:endParaRPr lang="en-US" dirty="0"/>
          </a:p>
        </p:txBody>
      </p:sp>
      <p:sp>
        <p:nvSpPr>
          <p:cNvPr id="3" name="Content Placeholder 2"/>
          <p:cNvSpPr>
            <a:spLocks noGrp="1"/>
          </p:cNvSpPr>
          <p:nvPr>
            <p:ph sz="quarter" idx="1"/>
          </p:nvPr>
        </p:nvSpPr>
        <p:spPr>
          <a:xfrm>
            <a:off x="457200" y="1219200"/>
            <a:ext cx="2895600" cy="4572000"/>
          </a:xfrm>
        </p:spPr>
        <p:txBody>
          <a:bodyPr>
            <a:normAutofit/>
          </a:bodyPr>
          <a:lstStyle/>
          <a:p>
            <a:r>
              <a:rPr lang="en-US" dirty="0" smtClean="0"/>
              <a:t>If you can add the word </a:t>
            </a:r>
            <a:r>
              <a:rPr lang="en-US" i="1" dirty="0" smtClean="0"/>
              <a:t>and</a:t>
            </a:r>
            <a:r>
              <a:rPr lang="en-US" dirty="0" smtClean="0"/>
              <a:t> between the adjectives, they are coordinating:</a:t>
            </a:r>
          </a:p>
          <a:p>
            <a:pPr>
              <a:buNone/>
            </a:pPr>
            <a:r>
              <a:rPr lang="en-US" dirty="0" smtClean="0"/>
              <a:t>	</a:t>
            </a:r>
          </a:p>
          <a:p>
            <a:pPr>
              <a:buNone/>
            </a:pPr>
            <a:r>
              <a:rPr lang="en-US" dirty="0" smtClean="0"/>
              <a:t>	Shelly wore a soft</a:t>
            </a:r>
            <a:r>
              <a:rPr lang="en-US" dirty="0" smtClean="0">
                <a:solidFill>
                  <a:srgbClr val="FF0000"/>
                </a:solidFill>
              </a:rPr>
              <a:t> and</a:t>
            </a:r>
            <a:r>
              <a:rPr lang="en-US" dirty="0" smtClean="0"/>
              <a:t> fluffy </a:t>
            </a:r>
            <a:r>
              <a:rPr lang="en-US" dirty="0" smtClean="0">
                <a:solidFill>
                  <a:srgbClr val="FF0000"/>
                </a:solidFill>
              </a:rPr>
              <a:t>and</a:t>
            </a:r>
            <a:r>
              <a:rPr lang="en-US" dirty="0" smtClean="0"/>
              <a:t> pink stole to class.</a:t>
            </a:r>
          </a:p>
          <a:p>
            <a:pPr>
              <a:buNone/>
            </a:pPr>
            <a:endParaRPr lang="en-US" dirty="0" smtClean="0"/>
          </a:p>
          <a:p>
            <a:pPr>
              <a:buNone/>
            </a:pPr>
            <a:endParaRPr lang="en-US" dirty="0" smtClean="0"/>
          </a:p>
          <a:p>
            <a:pPr>
              <a:buNone/>
            </a:pPr>
            <a:endParaRPr lang="en-US" dirty="0"/>
          </a:p>
        </p:txBody>
      </p:sp>
      <p:sp>
        <p:nvSpPr>
          <p:cNvPr id="4" name="Content Placeholder 3"/>
          <p:cNvSpPr>
            <a:spLocks noGrp="1"/>
          </p:cNvSpPr>
          <p:nvPr>
            <p:ph sz="quarter" idx="2"/>
          </p:nvPr>
        </p:nvSpPr>
        <p:spPr>
          <a:xfrm>
            <a:off x="5029200" y="1143000"/>
            <a:ext cx="2898648" cy="4724400"/>
          </a:xfrm>
        </p:spPr>
        <p:txBody>
          <a:bodyPr>
            <a:normAutofit/>
          </a:bodyPr>
          <a:lstStyle/>
          <a:p>
            <a:r>
              <a:rPr lang="en-US" dirty="0" smtClean="0"/>
              <a:t>If you can switch adjectives around and keep the same meaning, they are coordinating:</a:t>
            </a:r>
          </a:p>
          <a:p>
            <a:pPr>
              <a:buNone/>
            </a:pPr>
            <a:endParaRPr lang="en-US" dirty="0" smtClean="0"/>
          </a:p>
          <a:p>
            <a:pPr>
              <a:buNone/>
            </a:pPr>
            <a:r>
              <a:rPr lang="en-US" dirty="0" smtClean="0"/>
              <a:t>	Shelly wore a </a:t>
            </a:r>
            <a:r>
              <a:rPr lang="en-US" dirty="0" smtClean="0">
                <a:solidFill>
                  <a:srgbClr val="FF0000"/>
                </a:solidFill>
              </a:rPr>
              <a:t>pink, soft, fluffy </a:t>
            </a:r>
            <a:r>
              <a:rPr lang="en-US" dirty="0" smtClean="0"/>
              <a:t>stole to class.</a:t>
            </a:r>
          </a:p>
          <a:p>
            <a:pPr>
              <a:buNone/>
            </a:pPr>
            <a:r>
              <a:rPr lang="en-US" dirty="0" smtClean="0"/>
              <a:t> </a:t>
            </a:r>
            <a:endParaRPr lang="en-US" dirty="0"/>
          </a:p>
        </p:txBody>
      </p:sp>
      <p:pic>
        <p:nvPicPr>
          <p:cNvPr id="5" name="Picture 4" descr="723100-Pink-Feather-Boa-thumb2.jpg"/>
          <p:cNvPicPr>
            <a:picLocks noChangeAspect="1"/>
          </p:cNvPicPr>
          <p:nvPr/>
        </p:nvPicPr>
        <p:blipFill>
          <a:blip r:embed="rId2" cstate="print"/>
          <a:stretch>
            <a:fillRect/>
          </a:stretch>
        </p:blipFill>
        <p:spPr>
          <a:xfrm>
            <a:off x="3429001" y="899410"/>
            <a:ext cx="1433512" cy="4053590"/>
          </a:xfrm>
          <a:prstGeom prst="rect">
            <a:avLst/>
          </a:prstGeom>
        </p:spPr>
      </p:pic>
      <p:sp>
        <p:nvSpPr>
          <p:cNvPr id="6" name="TextBox 5"/>
          <p:cNvSpPr txBox="1"/>
          <p:nvPr/>
        </p:nvSpPr>
        <p:spPr>
          <a:xfrm>
            <a:off x="685800" y="5334000"/>
            <a:ext cx="7239000" cy="1477328"/>
          </a:xfrm>
          <a:prstGeom prst="rect">
            <a:avLst/>
          </a:prstGeom>
          <a:noFill/>
        </p:spPr>
        <p:txBody>
          <a:bodyPr wrap="square" rtlCol="0">
            <a:spAutoFit/>
          </a:bodyPr>
          <a:lstStyle/>
          <a:p>
            <a:r>
              <a:rPr lang="en-US" dirty="0" smtClean="0"/>
              <a:t>You would not say, “Shelly wore a soft and fluffy and feather stole to class.”</a:t>
            </a:r>
          </a:p>
          <a:p>
            <a:endParaRPr lang="en-US" dirty="0" smtClean="0"/>
          </a:p>
          <a:p>
            <a:r>
              <a:rPr lang="en-US" dirty="0" smtClean="0"/>
              <a:t>Neither would you say, “Shelly wore a pink, feather, fluffy stole to class.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it’s your turn</a:t>
            </a:r>
            <a:endParaRPr lang="en-US" dirty="0"/>
          </a:p>
        </p:txBody>
      </p:sp>
      <p:pic>
        <p:nvPicPr>
          <p:cNvPr id="5" name="Content Placeholder 4" descr="log cabin.jpg"/>
          <p:cNvPicPr>
            <a:picLocks noGrp="1" noChangeAspect="1"/>
          </p:cNvPicPr>
          <p:nvPr>
            <p:ph sz="quarter" idx="1"/>
          </p:nvPr>
        </p:nvPicPr>
        <p:blipFill>
          <a:blip r:embed="rId2" cstate="print"/>
          <a:stretch>
            <a:fillRect/>
          </a:stretch>
        </p:blipFill>
        <p:spPr>
          <a:xfrm>
            <a:off x="457200" y="1981200"/>
            <a:ext cx="3657600" cy="2743200"/>
          </a:xfrm>
        </p:spPr>
      </p:pic>
      <p:sp>
        <p:nvSpPr>
          <p:cNvPr id="4" name="Content Placeholder 3"/>
          <p:cNvSpPr>
            <a:spLocks noGrp="1"/>
          </p:cNvSpPr>
          <p:nvPr>
            <p:ph sz="quarter" idx="2"/>
          </p:nvPr>
        </p:nvSpPr>
        <p:spPr>
          <a:xfrm>
            <a:off x="4270248" y="1295400"/>
            <a:ext cx="3657600" cy="4495800"/>
          </a:xfrm>
        </p:spPr>
        <p:txBody>
          <a:bodyPr/>
          <a:lstStyle/>
          <a:p>
            <a:pPr>
              <a:buNone/>
            </a:pPr>
            <a:r>
              <a:rPr lang="en-US" dirty="0" smtClean="0"/>
              <a:t>Consider this alteration of our earlier example:</a:t>
            </a:r>
          </a:p>
          <a:p>
            <a:pPr>
              <a:buNone/>
            </a:pPr>
            <a:endParaRPr lang="en-US" dirty="0" smtClean="0"/>
          </a:p>
          <a:p>
            <a:pPr>
              <a:buNone/>
            </a:pPr>
            <a:r>
              <a:rPr lang="en-US" dirty="0" smtClean="0"/>
              <a:t>Original:  John lives in a big</a:t>
            </a:r>
            <a:r>
              <a:rPr lang="en-US" dirty="0" smtClean="0">
                <a:solidFill>
                  <a:srgbClr val="FF0000"/>
                </a:solidFill>
              </a:rPr>
              <a:t>,</a:t>
            </a:r>
            <a:r>
              <a:rPr lang="en-US" dirty="0" smtClean="0"/>
              <a:t> white house on Marrs Avenue. </a:t>
            </a:r>
          </a:p>
          <a:p>
            <a:pPr>
              <a:buNone/>
            </a:pPr>
            <a:endParaRPr lang="en-US" dirty="0" smtClean="0"/>
          </a:p>
          <a:p>
            <a:pPr>
              <a:buNone/>
            </a:pPr>
            <a:r>
              <a:rPr lang="en-US" dirty="0" smtClean="0"/>
              <a:t>Altered: John lives in a big</a:t>
            </a:r>
            <a:r>
              <a:rPr lang="en-US" dirty="0" smtClean="0">
                <a:solidFill>
                  <a:srgbClr val="FF0000"/>
                </a:solidFill>
              </a:rPr>
              <a:t> log </a:t>
            </a:r>
            <a:r>
              <a:rPr lang="en-US" dirty="0" smtClean="0"/>
              <a:t>house on Marrs Avenue. </a:t>
            </a:r>
          </a:p>
          <a:p>
            <a:pPr>
              <a:buNone/>
            </a:pPr>
            <a:endParaRPr lang="en-US" dirty="0"/>
          </a:p>
        </p:txBody>
      </p:sp>
      <p:sp>
        <p:nvSpPr>
          <p:cNvPr id="6" name="TextBox 5"/>
          <p:cNvSpPr txBox="1"/>
          <p:nvPr/>
        </p:nvSpPr>
        <p:spPr>
          <a:xfrm>
            <a:off x="533400" y="5791200"/>
            <a:ext cx="7467600" cy="830997"/>
          </a:xfrm>
          <a:prstGeom prst="rect">
            <a:avLst/>
          </a:prstGeom>
          <a:noFill/>
        </p:spPr>
        <p:txBody>
          <a:bodyPr wrap="square" rtlCol="0">
            <a:spAutoFit/>
          </a:bodyPr>
          <a:lstStyle/>
          <a:p>
            <a:r>
              <a:rPr lang="en-US" sz="2400" dirty="0" smtClean="0"/>
              <a:t>Does the altered sentence need a comma between big and log?  Why or why not?</a:t>
            </a:r>
            <a:endParaRPr lang="en-US" sz="2400" dirty="0"/>
          </a:p>
        </p:txBody>
      </p:sp>
      <p:sp>
        <p:nvSpPr>
          <p:cNvPr id="7" name="TextBox 6"/>
          <p:cNvSpPr txBox="1"/>
          <p:nvPr/>
        </p:nvSpPr>
        <p:spPr>
          <a:xfrm>
            <a:off x="381000" y="5562600"/>
            <a:ext cx="7696200" cy="1200329"/>
          </a:xfrm>
          <a:prstGeom prst="rect">
            <a:avLst/>
          </a:prstGeom>
          <a:solidFill>
            <a:srgbClr val="7030A0"/>
          </a:solidFill>
        </p:spPr>
        <p:txBody>
          <a:bodyPr wrap="square" rtlCol="0">
            <a:spAutoFit/>
          </a:bodyPr>
          <a:lstStyle/>
          <a:p>
            <a:r>
              <a:rPr lang="en-US" sz="2400" dirty="0" smtClean="0">
                <a:solidFill>
                  <a:schemeClr val="bg2">
                    <a:lumMod val="75000"/>
                  </a:schemeClr>
                </a:solidFill>
              </a:rPr>
              <a:t>No, the revised sentence does not need a comma because you would not say “big and log house” or “log big house.”</a:t>
            </a:r>
            <a:endParaRPr lang="en-US" sz="2400" dirty="0">
              <a:solidFill>
                <a:schemeClr val="bg2">
                  <a:lumMod val="75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diamond(in)">
                                      <p:cBhvr>
                                        <p:cTn id="11"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 after introductory elements</a:t>
            </a:r>
            <a:endParaRPr lang="en-US" dirty="0"/>
          </a:p>
        </p:txBody>
      </p:sp>
      <p:sp>
        <p:nvSpPr>
          <p:cNvPr id="5" name="Content Placeholder 4"/>
          <p:cNvSpPr>
            <a:spLocks noGrp="1"/>
          </p:cNvSpPr>
          <p:nvPr>
            <p:ph sz="quarter" idx="1"/>
          </p:nvPr>
        </p:nvSpPr>
        <p:spPr/>
        <p:txBody>
          <a:bodyPr/>
          <a:lstStyle/>
          <a:p>
            <a:pPr>
              <a:buNone/>
            </a:pPr>
            <a:r>
              <a:rPr lang="en-US" dirty="0" smtClean="0">
                <a:solidFill>
                  <a:schemeClr val="accent1">
                    <a:lumMod val="75000"/>
                  </a:schemeClr>
                </a:solidFill>
              </a:rPr>
              <a:t>Rule:  Place a comma after an introductory element to separate it from the main sentence.</a:t>
            </a:r>
          </a:p>
          <a:p>
            <a:pPr>
              <a:buNone/>
            </a:pPr>
            <a:endParaRPr lang="en-US" dirty="0" smtClean="0"/>
          </a:p>
        </p:txBody>
      </p:sp>
      <p:pic>
        <p:nvPicPr>
          <p:cNvPr id="6" name="Picture 5" descr="introductions.jpg"/>
          <p:cNvPicPr>
            <a:picLocks noChangeAspect="1"/>
          </p:cNvPicPr>
          <p:nvPr/>
        </p:nvPicPr>
        <p:blipFill>
          <a:blip r:embed="rId2" cstate="print"/>
          <a:stretch>
            <a:fillRect/>
          </a:stretch>
        </p:blipFill>
        <p:spPr>
          <a:xfrm>
            <a:off x="838200" y="2514600"/>
            <a:ext cx="7118350" cy="4038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 After introductory elements, continued.</a:t>
            </a:r>
            <a:endParaRPr lang="en-US" dirty="0"/>
          </a:p>
        </p:txBody>
      </p:sp>
      <p:sp>
        <p:nvSpPr>
          <p:cNvPr id="3" name="Content Placeholder 2"/>
          <p:cNvSpPr>
            <a:spLocks noGrp="1"/>
          </p:cNvSpPr>
          <p:nvPr>
            <p:ph sz="quarter" idx="1"/>
          </p:nvPr>
        </p:nvSpPr>
        <p:spPr/>
        <p:txBody>
          <a:bodyPr/>
          <a:lstStyle/>
          <a:p>
            <a:pPr>
              <a:buNone/>
            </a:pPr>
            <a:r>
              <a:rPr lang="en-US" dirty="0" smtClean="0"/>
              <a:t>Examples:</a:t>
            </a:r>
          </a:p>
          <a:p>
            <a:pPr>
              <a:buFont typeface="Wingdings" pitchFamily="2" charset="2"/>
              <a:buChar char="v"/>
            </a:pPr>
            <a:r>
              <a:rPr lang="en-US" dirty="0" smtClean="0"/>
              <a:t>Although John likes cabbage, it makes him gassy.</a:t>
            </a:r>
          </a:p>
          <a:p>
            <a:pPr>
              <a:buFont typeface="Wingdings" pitchFamily="2" charset="2"/>
              <a:buChar char="v"/>
            </a:pPr>
            <a:r>
              <a:rPr lang="en-US" dirty="0" smtClean="0"/>
              <a:t>Therefore, I believe we should not serve cabbage at the dinner.</a:t>
            </a:r>
          </a:p>
          <a:p>
            <a:pPr>
              <a:buFont typeface="Wingdings" pitchFamily="2" charset="2"/>
              <a:buChar char="v"/>
            </a:pPr>
            <a:r>
              <a:rPr lang="en-US" dirty="0" smtClean="0"/>
              <a:t>On the refrigerator, you will find a list of alternatives.</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“Introductory elements”?</a:t>
            </a:r>
            <a:endParaRPr lang="en-US" dirty="0"/>
          </a:p>
        </p:txBody>
      </p:sp>
      <p:sp>
        <p:nvSpPr>
          <p:cNvPr id="3" name="Content Placeholder 2"/>
          <p:cNvSpPr>
            <a:spLocks noGrp="1"/>
          </p:cNvSpPr>
          <p:nvPr>
            <p:ph sz="quarter" idx="1"/>
          </p:nvPr>
        </p:nvSpPr>
        <p:spPr/>
        <p:txBody>
          <a:bodyPr>
            <a:normAutofit lnSpcReduction="10000"/>
          </a:bodyPr>
          <a:lstStyle/>
          <a:p>
            <a:pPr marL="0" indent="0">
              <a:buNone/>
            </a:pPr>
            <a:r>
              <a:rPr lang="en-US" dirty="0" smtClean="0"/>
              <a:t>An introductory element can be a single word (like an adverb), a phrase, or an entire dependent clause that comes before the main subject of a sentence.</a:t>
            </a:r>
          </a:p>
          <a:p>
            <a:pPr marL="0" indent="0">
              <a:buNone/>
            </a:pPr>
            <a:endParaRPr lang="en-US" dirty="0" smtClean="0"/>
          </a:p>
          <a:p>
            <a:pPr marL="0" indent="0">
              <a:buNone/>
            </a:pPr>
            <a:r>
              <a:rPr lang="en-US" dirty="0" smtClean="0"/>
              <a:t>Single word:  </a:t>
            </a:r>
            <a:r>
              <a:rPr lang="en-US" dirty="0" smtClean="0">
                <a:solidFill>
                  <a:srgbClr val="FF0000"/>
                </a:solidFill>
              </a:rPr>
              <a:t>Therefore, </a:t>
            </a:r>
            <a:r>
              <a:rPr lang="en-US" dirty="0" smtClean="0"/>
              <a:t>I believe we should not serve cabbage at the dinner.</a:t>
            </a:r>
          </a:p>
          <a:p>
            <a:pPr marL="0" indent="0">
              <a:buNone/>
            </a:pPr>
            <a:endParaRPr lang="en-US" dirty="0" smtClean="0"/>
          </a:p>
          <a:p>
            <a:pPr marL="0" indent="0">
              <a:buNone/>
            </a:pPr>
            <a:r>
              <a:rPr lang="en-US" dirty="0" smtClean="0"/>
              <a:t>Phrase:  </a:t>
            </a:r>
            <a:r>
              <a:rPr lang="en-US" dirty="0" smtClean="0">
                <a:solidFill>
                  <a:srgbClr val="FF0000"/>
                </a:solidFill>
              </a:rPr>
              <a:t>On the refrigerator, </a:t>
            </a:r>
            <a:r>
              <a:rPr lang="en-US" dirty="0" smtClean="0"/>
              <a:t>you will find a list of alternatives.</a:t>
            </a:r>
          </a:p>
          <a:p>
            <a:pPr marL="0" indent="0">
              <a:buNone/>
            </a:pPr>
            <a:endParaRPr lang="en-US" dirty="0" smtClean="0"/>
          </a:p>
          <a:p>
            <a:pPr marL="0" indent="0">
              <a:buNone/>
            </a:pPr>
            <a:r>
              <a:rPr lang="en-US" dirty="0" smtClean="0"/>
              <a:t>Dependent Clause:  </a:t>
            </a:r>
            <a:r>
              <a:rPr lang="en-US" dirty="0" smtClean="0">
                <a:solidFill>
                  <a:srgbClr val="FF0000"/>
                </a:solidFill>
              </a:rPr>
              <a:t>Although John likes cabbage, </a:t>
            </a:r>
            <a:r>
              <a:rPr lang="en-US" dirty="0" smtClean="0"/>
              <a:t>it makes him gassy.</a:t>
            </a:r>
          </a:p>
          <a:p>
            <a:pPr marL="0" indent="0">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it’s your turn</a:t>
            </a:r>
            <a:endParaRPr lang="en-US" dirty="0"/>
          </a:p>
        </p:txBody>
      </p:sp>
      <p:sp>
        <p:nvSpPr>
          <p:cNvPr id="3" name="Content Placeholder 2"/>
          <p:cNvSpPr>
            <a:spLocks noGrp="1"/>
          </p:cNvSpPr>
          <p:nvPr>
            <p:ph sz="quarter" idx="1"/>
          </p:nvPr>
        </p:nvSpPr>
        <p:spPr>
          <a:xfrm>
            <a:off x="457200" y="1447800"/>
            <a:ext cx="7467600" cy="5026152"/>
          </a:xfrm>
        </p:spPr>
        <p:txBody>
          <a:bodyPr>
            <a:normAutofit/>
          </a:bodyPr>
          <a:lstStyle/>
          <a:p>
            <a:pPr marL="0" indent="0">
              <a:buNone/>
            </a:pPr>
            <a:r>
              <a:rPr lang="en-US" sz="2800" dirty="0" smtClean="0"/>
              <a:t>Add commas after each introductory element in the following passage:</a:t>
            </a:r>
          </a:p>
          <a:p>
            <a:pPr marL="0" indent="0">
              <a:buNone/>
            </a:pPr>
            <a:endParaRPr lang="en-US" sz="2800" dirty="0" smtClean="0"/>
          </a:p>
          <a:p>
            <a:pPr marL="273050" indent="14288">
              <a:buNone/>
            </a:pPr>
            <a:r>
              <a:rPr lang="en-US" sz="2800" dirty="0" smtClean="0"/>
              <a:t>Built for the cold Great Pyrenees dogs are massive dogs with thick, white fur.  Although they are quite gentle shepherds originally developed the breed to fend off bears, wolves, and other predators.  Today ranchers in the U.S. still rely on these gentle giants to protect flocks. </a:t>
            </a:r>
          </a:p>
          <a:p>
            <a:pPr marL="273050" indent="14288">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87362"/>
          </a:xfrm>
        </p:spPr>
        <p:txBody>
          <a:bodyPr>
            <a:normAutofit fontScale="90000"/>
          </a:bodyPr>
          <a:lstStyle/>
          <a:p>
            <a:r>
              <a:rPr lang="en-US" dirty="0" smtClean="0"/>
              <a:t>Corrected version</a:t>
            </a:r>
            <a:endParaRPr lang="en-US" dirty="0"/>
          </a:p>
        </p:txBody>
      </p:sp>
      <p:sp>
        <p:nvSpPr>
          <p:cNvPr id="3" name="Content Placeholder 2"/>
          <p:cNvSpPr>
            <a:spLocks noGrp="1"/>
          </p:cNvSpPr>
          <p:nvPr>
            <p:ph sz="quarter" idx="1"/>
          </p:nvPr>
        </p:nvSpPr>
        <p:spPr>
          <a:xfrm>
            <a:off x="457200" y="914400"/>
            <a:ext cx="4724400" cy="5559552"/>
          </a:xfrm>
        </p:spPr>
        <p:txBody>
          <a:bodyPr>
            <a:normAutofit/>
          </a:bodyPr>
          <a:lstStyle/>
          <a:p>
            <a:pPr marL="0" indent="0">
              <a:buNone/>
            </a:pPr>
            <a:r>
              <a:rPr lang="en-US" sz="2800" dirty="0" smtClean="0"/>
              <a:t>Built for the cold</a:t>
            </a:r>
            <a:r>
              <a:rPr lang="en-US" sz="2800" dirty="0" smtClean="0">
                <a:solidFill>
                  <a:srgbClr val="FF0000"/>
                </a:solidFill>
              </a:rPr>
              <a:t>,</a:t>
            </a:r>
            <a:r>
              <a:rPr lang="en-US" sz="2800" dirty="0" smtClean="0"/>
              <a:t> Great Pyrenees dogs are massive dogs with thick, white fur.  Although they are quite gentle</a:t>
            </a:r>
            <a:r>
              <a:rPr lang="en-US" sz="2800" dirty="0" smtClean="0">
                <a:solidFill>
                  <a:srgbClr val="FF0000"/>
                </a:solidFill>
              </a:rPr>
              <a:t>, </a:t>
            </a:r>
            <a:r>
              <a:rPr lang="en-US" sz="2800" dirty="0" smtClean="0"/>
              <a:t>shepherds originally developed the breed to fend off bears, wolves, and other predators.  Today</a:t>
            </a:r>
            <a:r>
              <a:rPr lang="en-US" sz="2800" dirty="0" smtClean="0">
                <a:solidFill>
                  <a:srgbClr val="FF0000"/>
                </a:solidFill>
              </a:rPr>
              <a:t>,</a:t>
            </a:r>
            <a:r>
              <a:rPr lang="en-US" sz="2800" dirty="0" smtClean="0"/>
              <a:t> ranchers in the U.S. still rely on these gentle giants to protect flocks. </a:t>
            </a:r>
          </a:p>
          <a:p>
            <a:pPr marL="0" indent="0">
              <a:buNone/>
            </a:pPr>
            <a:endParaRPr lang="en-US" dirty="0" smtClean="0"/>
          </a:p>
          <a:p>
            <a:pPr marL="0" indent="0">
              <a:buNone/>
            </a:pPr>
            <a:endParaRPr lang="en-US" dirty="0" smtClean="0"/>
          </a:p>
          <a:p>
            <a:pPr>
              <a:buNone/>
            </a:pPr>
            <a:endParaRPr lang="en-US" dirty="0"/>
          </a:p>
        </p:txBody>
      </p:sp>
      <p:pic>
        <p:nvPicPr>
          <p:cNvPr id="4" name="Picture 3" descr="GreatPyreneesLokiSit21Months.jpg"/>
          <p:cNvPicPr>
            <a:picLocks noChangeAspect="1"/>
          </p:cNvPicPr>
          <p:nvPr/>
        </p:nvPicPr>
        <p:blipFill>
          <a:blip r:embed="rId2" cstate="print"/>
          <a:stretch>
            <a:fillRect/>
          </a:stretch>
        </p:blipFill>
        <p:spPr>
          <a:xfrm>
            <a:off x="5257800" y="1981200"/>
            <a:ext cx="3333750" cy="366712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 with Non-Essential elements</a:t>
            </a:r>
            <a:endParaRPr lang="en-US" dirty="0"/>
          </a:p>
        </p:txBody>
      </p:sp>
      <p:sp>
        <p:nvSpPr>
          <p:cNvPr id="3" name="Content Placeholder 2"/>
          <p:cNvSpPr>
            <a:spLocks noGrp="1"/>
          </p:cNvSpPr>
          <p:nvPr>
            <p:ph sz="quarter" idx="1"/>
          </p:nvPr>
        </p:nvSpPr>
        <p:spPr>
          <a:xfrm>
            <a:off x="457200" y="1600200"/>
            <a:ext cx="7467600" cy="990600"/>
          </a:xfrm>
        </p:spPr>
        <p:txBody>
          <a:bodyPr/>
          <a:lstStyle/>
          <a:p>
            <a:pPr marL="0" indent="0">
              <a:buNone/>
            </a:pPr>
            <a:r>
              <a:rPr lang="en-US" dirty="0" smtClean="0">
                <a:solidFill>
                  <a:schemeClr val="accent1">
                    <a:lumMod val="75000"/>
                  </a:schemeClr>
                </a:solidFill>
              </a:rPr>
              <a:t>Rule:  Put commas around non-essential elements in a sentence.</a:t>
            </a:r>
          </a:p>
          <a:p>
            <a:pPr>
              <a:buNone/>
            </a:pPr>
            <a:endParaRPr lang="en-US" dirty="0" smtClean="0"/>
          </a:p>
          <a:p>
            <a:pPr>
              <a:buNone/>
            </a:pPr>
            <a:endParaRPr lang="en-US" dirty="0"/>
          </a:p>
        </p:txBody>
      </p:sp>
      <p:sp>
        <p:nvSpPr>
          <p:cNvPr id="5" name="TextBox 4"/>
          <p:cNvSpPr txBox="1"/>
          <p:nvPr/>
        </p:nvSpPr>
        <p:spPr>
          <a:xfrm>
            <a:off x="457200" y="2514600"/>
            <a:ext cx="7391400" cy="3108543"/>
          </a:xfrm>
          <a:prstGeom prst="rect">
            <a:avLst/>
          </a:prstGeom>
          <a:noFill/>
        </p:spPr>
        <p:txBody>
          <a:bodyPr wrap="square" rtlCol="0">
            <a:spAutoFit/>
          </a:bodyPr>
          <a:lstStyle/>
          <a:p>
            <a:pPr>
              <a:buFont typeface="Wingdings" pitchFamily="2" charset="2"/>
              <a:buChar char="q"/>
            </a:pPr>
            <a:r>
              <a:rPr lang="en-US" sz="2800" dirty="0" smtClean="0"/>
              <a:t>Question:  What is a “non-essential element”?</a:t>
            </a:r>
          </a:p>
          <a:p>
            <a:pPr>
              <a:buFont typeface="Wingdings" pitchFamily="2" charset="2"/>
              <a:buChar char="q"/>
            </a:pPr>
            <a:endParaRPr lang="en-US" sz="2800" dirty="0"/>
          </a:p>
          <a:p>
            <a:pPr>
              <a:buFont typeface="Wingdings" pitchFamily="2" charset="2"/>
              <a:buChar char="q"/>
            </a:pPr>
            <a:r>
              <a:rPr lang="en-US" sz="2800" dirty="0" smtClean="0"/>
              <a:t>Answer:  Also called a “parenthetical element,” a non-essential element is any element that can be removed without altering the meaning of the sentence.</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linds(horizontal)">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uiExpand="1" build="allAtOnce"/>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 with Non-Essential elements</a:t>
            </a:r>
            <a:endParaRPr lang="en-US" dirty="0"/>
          </a:p>
        </p:txBody>
      </p:sp>
      <p:sp>
        <p:nvSpPr>
          <p:cNvPr id="3" name="Content Placeholder 2"/>
          <p:cNvSpPr>
            <a:spLocks noGrp="1"/>
          </p:cNvSpPr>
          <p:nvPr>
            <p:ph sz="quarter" idx="1"/>
          </p:nvPr>
        </p:nvSpPr>
        <p:spPr/>
        <p:txBody>
          <a:bodyPr/>
          <a:lstStyle/>
          <a:p>
            <a:pPr>
              <a:buNone/>
            </a:pPr>
            <a:r>
              <a:rPr lang="en-US" dirty="0" smtClean="0"/>
              <a:t>Examples:</a:t>
            </a:r>
          </a:p>
          <a:p>
            <a:r>
              <a:rPr lang="en-US" dirty="0" smtClean="0"/>
              <a:t>Dr. Smith</a:t>
            </a:r>
            <a:r>
              <a:rPr lang="en-US" dirty="0" smtClean="0">
                <a:solidFill>
                  <a:schemeClr val="accent1">
                    <a:lumMod val="75000"/>
                  </a:schemeClr>
                </a:solidFill>
              </a:rPr>
              <a:t>, my English teacher, </a:t>
            </a:r>
            <a:r>
              <a:rPr lang="en-US" dirty="0" smtClean="0"/>
              <a:t>is very knowledgeable about grammar.</a:t>
            </a:r>
          </a:p>
          <a:p>
            <a:r>
              <a:rPr lang="en-US" dirty="0" smtClean="0"/>
              <a:t>Kevin</a:t>
            </a:r>
            <a:r>
              <a:rPr lang="en-US" dirty="0" smtClean="0">
                <a:solidFill>
                  <a:schemeClr val="accent1">
                    <a:lumMod val="75000"/>
                  </a:schemeClr>
                </a:solidFill>
              </a:rPr>
              <a:t>, who is originally from Kenya, </a:t>
            </a:r>
            <a:r>
              <a:rPr lang="en-US" dirty="0" smtClean="0"/>
              <a:t>is a new tutor at the SSC.</a:t>
            </a:r>
          </a:p>
          <a:p>
            <a:r>
              <a:rPr lang="en-US" dirty="0" smtClean="0"/>
              <a:t>All students</a:t>
            </a:r>
            <a:r>
              <a:rPr lang="en-US" dirty="0" smtClean="0">
                <a:solidFill>
                  <a:schemeClr val="accent1">
                    <a:lumMod val="75000"/>
                  </a:schemeClr>
                </a:solidFill>
              </a:rPr>
              <a:t>, whether they are close to graduating or not, </a:t>
            </a:r>
            <a:r>
              <a:rPr lang="en-US" dirty="0" smtClean="0"/>
              <a:t>should make sure they are taking the correct courses to fit their degree plans.</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lstStyle/>
          <a:p>
            <a:r>
              <a:rPr lang="en-US" dirty="0" smtClean="0"/>
              <a:t>Essential elements</a:t>
            </a:r>
            <a:endParaRPr lang="en-US" dirty="0"/>
          </a:p>
        </p:txBody>
      </p:sp>
      <p:sp>
        <p:nvSpPr>
          <p:cNvPr id="3" name="Content Placeholder 2"/>
          <p:cNvSpPr>
            <a:spLocks noGrp="1"/>
          </p:cNvSpPr>
          <p:nvPr>
            <p:ph sz="quarter" idx="1"/>
          </p:nvPr>
        </p:nvSpPr>
        <p:spPr>
          <a:xfrm>
            <a:off x="457200" y="914400"/>
            <a:ext cx="7696200" cy="5715000"/>
          </a:xfrm>
        </p:spPr>
        <p:txBody>
          <a:bodyPr>
            <a:normAutofit fontScale="92500"/>
          </a:bodyPr>
          <a:lstStyle/>
          <a:p>
            <a:pPr marL="0" indent="0">
              <a:buNone/>
            </a:pPr>
            <a:r>
              <a:rPr lang="en-US" dirty="0" smtClean="0"/>
              <a:t>Sometimes elements interrupt a sentence and seem like they need to be set off by commas, but the removal of the elements would change the meaning of the sentence.  These elements are considered “essential” and should not be separated from the rest of the sentence by commas.</a:t>
            </a:r>
          </a:p>
          <a:p>
            <a:pPr marL="0" indent="0">
              <a:buNone/>
            </a:pPr>
            <a:endParaRPr lang="en-US" dirty="0" smtClean="0"/>
          </a:p>
          <a:p>
            <a:pPr marL="0" indent="0">
              <a:buNone/>
            </a:pPr>
            <a:r>
              <a:rPr lang="en-US" dirty="0" smtClean="0"/>
              <a:t>Examples of Sentences with Essential Elements:</a:t>
            </a:r>
          </a:p>
          <a:p>
            <a:pPr marL="0" indent="0">
              <a:buFont typeface="Wingdings" pitchFamily="2" charset="2"/>
              <a:buChar char="v"/>
            </a:pPr>
            <a:r>
              <a:rPr lang="en-US" dirty="0" smtClean="0"/>
              <a:t>The soccer player </a:t>
            </a:r>
            <a:r>
              <a:rPr lang="en-US" dirty="0" smtClean="0">
                <a:solidFill>
                  <a:schemeClr val="accent1">
                    <a:lumMod val="75000"/>
                  </a:schemeClr>
                </a:solidFill>
              </a:rPr>
              <a:t>wearing the “Made in Mexico” shirt </a:t>
            </a:r>
            <a:r>
              <a:rPr lang="en-US" dirty="0" smtClean="0"/>
              <a:t>made the winning goal.</a:t>
            </a:r>
          </a:p>
          <a:p>
            <a:pPr marL="365760" lvl="1" indent="0">
              <a:buFont typeface="Wingdings" pitchFamily="2" charset="2"/>
              <a:buChar char="v"/>
            </a:pPr>
            <a:r>
              <a:rPr lang="en-US" dirty="0" smtClean="0"/>
              <a:t>Without the element, the reader would not know which player scored the winning goal.</a:t>
            </a:r>
          </a:p>
          <a:p>
            <a:pPr marL="0" indent="0">
              <a:buFont typeface="Wingdings" pitchFamily="2" charset="2"/>
              <a:buChar char="v"/>
            </a:pPr>
            <a:r>
              <a:rPr lang="en-US" dirty="0" smtClean="0"/>
              <a:t>All the students </a:t>
            </a:r>
            <a:r>
              <a:rPr lang="en-US" dirty="0" smtClean="0">
                <a:solidFill>
                  <a:schemeClr val="accent1">
                    <a:lumMod val="75000"/>
                  </a:schemeClr>
                </a:solidFill>
              </a:rPr>
              <a:t>who plan to graduate this December </a:t>
            </a:r>
            <a:r>
              <a:rPr lang="en-US" dirty="0" smtClean="0"/>
              <a:t>should have already filed an Intent to Graduate form.</a:t>
            </a:r>
          </a:p>
          <a:p>
            <a:pPr marL="365760" lvl="1" indent="0">
              <a:buFont typeface="Wingdings" pitchFamily="2" charset="2"/>
              <a:buChar char="v"/>
            </a:pPr>
            <a:r>
              <a:rPr lang="en-US" dirty="0" smtClean="0"/>
              <a:t>Without the element, the readers would assume that the statement applies to all graduates rather than just those graduating in December.</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487362"/>
          </a:xfrm>
        </p:spPr>
        <p:txBody>
          <a:bodyPr>
            <a:normAutofit fontScale="90000"/>
          </a:bodyPr>
          <a:lstStyle/>
          <a:p>
            <a:r>
              <a:rPr lang="en-US" dirty="0" smtClean="0"/>
              <a:t>The Panda Joke</a:t>
            </a:r>
            <a:endParaRPr lang="en-US" dirty="0"/>
          </a:p>
        </p:txBody>
      </p:sp>
      <p:sp>
        <p:nvSpPr>
          <p:cNvPr id="5" name="Content Placeholder 4"/>
          <p:cNvSpPr>
            <a:spLocks noGrp="1"/>
          </p:cNvSpPr>
          <p:nvPr>
            <p:ph sz="quarter" idx="1"/>
          </p:nvPr>
        </p:nvSpPr>
        <p:spPr>
          <a:xfrm>
            <a:off x="457200" y="838200"/>
            <a:ext cx="7467600" cy="5635752"/>
          </a:xfrm>
        </p:spPr>
        <p:txBody>
          <a:bodyPr/>
          <a:lstStyle/>
          <a:p>
            <a:pPr marL="0" indent="0">
              <a:buNone/>
            </a:pPr>
            <a:r>
              <a:rPr lang="en-US" dirty="0" smtClean="0"/>
              <a:t>	A panda walks into a restaurant, orders a bowl of eucalyptus, and casually eats his entire lunch.  After finishing his dinner, he promptly pulls an Uzi from under his coat, shoots the other customers in the restaurant, and then begins to walk out of the restaurant.  As he walks out the door, the irate owner confronts the panda:  “What do you think you’re doing?  You come in here eat and then shoot up my place.  Why?”  </a:t>
            </a:r>
          </a:p>
          <a:p>
            <a:pPr marL="0" indent="0">
              <a:buNone/>
            </a:pPr>
            <a:r>
              <a:rPr lang="en-US" dirty="0" smtClean="0"/>
              <a:t>	The panda calmly answers, “Hey, I’m a panda that’s what I do.”  The panda hands the owner a marked encyclopedia.  The marked entry reads…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it’s your turn</a:t>
            </a:r>
            <a:endParaRPr lang="en-US" dirty="0"/>
          </a:p>
        </p:txBody>
      </p:sp>
      <p:sp>
        <p:nvSpPr>
          <p:cNvPr id="3" name="Content Placeholder 2"/>
          <p:cNvSpPr>
            <a:spLocks noGrp="1"/>
          </p:cNvSpPr>
          <p:nvPr>
            <p:ph sz="quarter" idx="1"/>
          </p:nvPr>
        </p:nvSpPr>
        <p:spPr/>
        <p:txBody>
          <a:bodyPr/>
          <a:lstStyle/>
          <a:p>
            <a:pPr>
              <a:buNone/>
            </a:pPr>
            <a:r>
              <a:rPr lang="en-US" dirty="0" smtClean="0"/>
              <a:t>Punctuate the following sentences:</a:t>
            </a:r>
          </a:p>
          <a:p>
            <a:pPr>
              <a:buNone/>
            </a:pPr>
            <a:endParaRPr lang="en-US" dirty="0" smtClean="0"/>
          </a:p>
          <a:p>
            <a:r>
              <a:rPr lang="en-US" dirty="0" smtClean="0"/>
              <a:t>Gene wants to speak with all the club members even those who have already paid about the dues situation.</a:t>
            </a:r>
          </a:p>
          <a:p>
            <a:r>
              <a:rPr lang="en-US" dirty="0" smtClean="0"/>
              <a:t>Mt. Everest the tallest mountain in the world kills more hikers each year than any other mountain.</a:t>
            </a:r>
          </a:p>
          <a:p>
            <a:r>
              <a:rPr lang="en-US" dirty="0" smtClean="0"/>
              <a:t>Bob plans to take all the youth who participated in the musical to the amusement park.</a:t>
            </a:r>
          </a:p>
          <a:p>
            <a:pPr>
              <a:buNone/>
            </a:pPr>
            <a:endParaRPr lang="en-US" dirty="0"/>
          </a:p>
        </p:txBody>
      </p:sp>
      <p:sp>
        <p:nvSpPr>
          <p:cNvPr id="4" name="TextBox 3"/>
          <p:cNvSpPr txBox="1"/>
          <p:nvPr/>
        </p:nvSpPr>
        <p:spPr>
          <a:xfrm>
            <a:off x="457200" y="2209800"/>
            <a:ext cx="7467600" cy="4801314"/>
          </a:xfrm>
          <a:prstGeom prst="rect">
            <a:avLst/>
          </a:prstGeom>
          <a:solidFill>
            <a:srgbClr val="7030A0"/>
          </a:solidFill>
        </p:spPr>
        <p:txBody>
          <a:bodyPr wrap="square" rtlCol="0">
            <a:spAutoFit/>
          </a:bodyPr>
          <a:lstStyle/>
          <a:p>
            <a:pPr>
              <a:buFont typeface="Arial" pitchFamily="34" charset="0"/>
              <a:buChar char="•"/>
            </a:pPr>
            <a:r>
              <a:rPr lang="en-US" sz="3200" dirty="0" smtClean="0">
                <a:solidFill>
                  <a:schemeClr val="bg2">
                    <a:lumMod val="75000"/>
                  </a:schemeClr>
                </a:solidFill>
              </a:rPr>
              <a:t>Gene wants to speak with all the club members, even those who have already paid, about the dues situation.</a:t>
            </a:r>
          </a:p>
          <a:p>
            <a:pPr>
              <a:buFont typeface="Arial" pitchFamily="34" charset="0"/>
              <a:buChar char="•"/>
            </a:pPr>
            <a:r>
              <a:rPr lang="en-US" sz="3200" dirty="0" smtClean="0">
                <a:solidFill>
                  <a:schemeClr val="bg2">
                    <a:lumMod val="75000"/>
                  </a:schemeClr>
                </a:solidFill>
              </a:rPr>
              <a:t>Mt. Everest, the tallest mountain in the world, kills more hikers each year than any other mountain.</a:t>
            </a:r>
          </a:p>
          <a:p>
            <a:pPr>
              <a:buFont typeface="Arial" pitchFamily="34" charset="0"/>
              <a:buChar char="•"/>
            </a:pPr>
            <a:r>
              <a:rPr lang="en-US" sz="3200" dirty="0" smtClean="0">
                <a:solidFill>
                  <a:schemeClr val="bg2">
                    <a:lumMod val="75000"/>
                  </a:schemeClr>
                </a:solidFill>
              </a:rPr>
              <a:t>Bob plans to take all the youth who participated in the musical to the amusement park.</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Semi-Colons</a:t>
            </a:r>
            <a:endParaRPr lang="en-US" dirty="0"/>
          </a:p>
        </p:txBody>
      </p:sp>
      <p:sp>
        <p:nvSpPr>
          <p:cNvPr id="5" name="Text Placeholder 4"/>
          <p:cNvSpPr>
            <a:spLocks noGrp="1"/>
          </p:cNvSpPr>
          <p:nvPr>
            <p:ph type="body"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Uses of the Semi-Colon</a:t>
            </a:r>
            <a:endParaRPr lang="en-US" dirty="0"/>
          </a:p>
        </p:txBody>
      </p:sp>
      <p:sp>
        <p:nvSpPr>
          <p:cNvPr id="5" name="Content Placeholder 4"/>
          <p:cNvSpPr>
            <a:spLocks noGrp="1"/>
          </p:cNvSpPr>
          <p:nvPr>
            <p:ph sz="quarter" idx="1"/>
          </p:nvPr>
        </p:nvSpPr>
        <p:spPr/>
        <p:txBody>
          <a:bodyPr/>
          <a:lstStyle/>
          <a:p>
            <a:r>
              <a:rPr lang="en-US" dirty="0" smtClean="0"/>
              <a:t>To combine sentences</a:t>
            </a:r>
          </a:p>
          <a:p>
            <a:r>
              <a:rPr lang="en-US" dirty="0" smtClean="0"/>
              <a:t>In addresses</a:t>
            </a:r>
          </a:p>
          <a:p>
            <a:r>
              <a:rPr lang="en-US" dirty="0" smtClean="0"/>
              <a:t>In complicated lists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sentences</a:t>
            </a:r>
            <a:endParaRPr lang="en-US" dirty="0"/>
          </a:p>
        </p:txBody>
      </p:sp>
      <p:sp>
        <p:nvSpPr>
          <p:cNvPr id="3" name="Content Placeholder 2"/>
          <p:cNvSpPr>
            <a:spLocks noGrp="1"/>
          </p:cNvSpPr>
          <p:nvPr>
            <p:ph sz="quarter" idx="1"/>
          </p:nvPr>
        </p:nvSpPr>
        <p:spPr/>
        <p:txBody>
          <a:bodyPr>
            <a:normAutofit lnSpcReduction="10000"/>
          </a:bodyPr>
          <a:lstStyle/>
          <a:p>
            <a:pPr>
              <a:buNone/>
            </a:pPr>
            <a:r>
              <a:rPr lang="en-US" dirty="0" smtClean="0"/>
              <a:t>The most common use of semi-colon is joining two sentences together.</a:t>
            </a:r>
          </a:p>
          <a:p>
            <a:pPr>
              <a:buNone/>
            </a:pPr>
            <a:endParaRPr lang="en-US" dirty="0" smtClean="0"/>
          </a:p>
          <a:p>
            <a:r>
              <a:rPr lang="en-US" dirty="0" smtClean="0"/>
              <a:t>Example:  Lynn and Pat are friends; every week they go to the store together.</a:t>
            </a:r>
          </a:p>
          <a:p>
            <a:endParaRPr lang="en-US" dirty="0" smtClean="0"/>
          </a:p>
          <a:p>
            <a:r>
              <a:rPr lang="en-US" dirty="0" smtClean="0"/>
              <a:t>Example:  Bill and Dan don’t get along well; however, they have pledged to “behave themselves” on the business trip.</a:t>
            </a:r>
          </a:p>
          <a:p>
            <a:pPr>
              <a:buNone/>
            </a:pPr>
            <a:endParaRPr lang="en-US" dirty="0" smtClean="0"/>
          </a:p>
          <a:p>
            <a:pPr marL="0" indent="0">
              <a:buNone/>
            </a:pPr>
            <a:r>
              <a:rPr lang="en-US" dirty="0" smtClean="0">
                <a:solidFill>
                  <a:schemeClr val="accent1">
                    <a:lumMod val="75000"/>
                  </a:schemeClr>
                </a:solidFill>
              </a:rPr>
              <a:t>Note:  Often semi-colons are followed by conjunctive adverbs (i.e. however, therefore, meanwhile, etc…)</a:t>
            </a:r>
            <a:endParaRPr lang="en-US" dirty="0">
              <a:solidFill>
                <a:schemeClr val="accent1">
                  <a:lumMod val="75000"/>
                </a:schemeClr>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Semi-colons in addresses</a:t>
            </a:r>
            <a:endParaRPr lang="en-US" dirty="0"/>
          </a:p>
        </p:txBody>
      </p:sp>
      <p:sp>
        <p:nvSpPr>
          <p:cNvPr id="3" name="Content Placeholder 2"/>
          <p:cNvSpPr>
            <a:spLocks noGrp="1"/>
          </p:cNvSpPr>
          <p:nvPr>
            <p:ph sz="quarter" idx="1"/>
          </p:nvPr>
        </p:nvSpPr>
        <p:spPr/>
        <p:txBody>
          <a:bodyPr/>
          <a:lstStyle/>
          <a:p>
            <a:pPr>
              <a:buNone/>
            </a:pPr>
            <a:r>
              <a:rPr lang="en-US" dirty="0" smtClean="0"/>
              <a:t>When addresses are written out without line breaks, use a semi-colon where you would normally place a line-break:</a:t>
            </a:r>
          </a:p>
          <a:p>
            <a:pPr>
              <a:buNone/>
            </a:pPr>
            <a:endParaRPr lang="en-US" dirty="0" smtClean="0"/>
          </a:p>
          <a:p>
            <a:pPr>
              <a:buNone/>
            </a:pPr>
            <a:r>
              <a:rPr lang="en-US" dirty="0" smtClean="0"/>
              <a:t>Example:  SSC</a:t>
            </a:r>
            <a:r>
              <a:rPr lang="en-US" dirty="0" smtClean="0">
                <a:solidFill>
                  <a:schemeClr val="accent1">
                    <a:lumMod val="75000"/>
                  </a:schemeClr>
                </a:solidFill>
              </a:rPr>
              <a:t>; </a:t>
            </a:r>
            <a:r>
              <a:rPr lang="en-US" dirty="0" smtClean="0"/>
              <a:t>Victory University</a:t>
            </a:r>
            <a:r>
              <a:rPr lang="en-US" dirty="0" smtClean="0">
                <a:solidFill>
                  <a:schemeClr val="accent1">
                    <a:lumMod val="75000"/>
                  </a:schemeClr>
                </a:solidFill>
              </a:rPr>
              <a:t>;</a:t>
            </a:r>
            <a:r>
              <a:rPr lang="en-US" dirty="0" smtClean="0"/>
              <a:t> 255 N. Highland St.</a:t>
            </a:r>
            <a:r>
              <a:rPr lang="en-US" dirty="0" smtClean="0">
                <a:solidFill>
                  <a:schemeClr val="accent1">
                    <a:lumMod val="75000"/>
                  </a:schemeClr>
                </a:solidFill>
              </a:rPr>
              <a:t>;</a:t>
            </a:r>
            <a:r>
              <a:rPr lang="en-US" dirty="0" smtClean="0"/>
              <a:t> Memphis, TN 38111</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Semi-Colons in lists</a:t>
            </a:r>
            <a:endParaRPr lang="en-US" dirty="0"/>
          </a:p>
        </p:txBody>
      </p:sp>
      <p:sp>
        <p:nvSpPr>
          <p:cNvPr id="3" name="Content Placeholder 2"/>
          <p:cNvSpPr>
            <a:spLocks noGrp="1"/>
          </p:cNvSpPr>
          <p:nvPr>
            <p:ph sz="quarter" idx="1"/>
          </p:nvPr>
        </p:nvSpPr>
        <p:spPr/>
        <p:txBody>
          <a:bodyPr/>
          <a:lstStyle/>
          <a:p>
            <a:pPr>
              <a:buNone/>
            </a:pPr>
            <a:r>
              <a:rPr lang="en-US" dirty="0" smtClean="0"/>
              <a:t>In complicated lists which would be confusing with just commas used, use semi-colons to separate between list items.</a:t>
            </a:r>
          </a:p>
          <a:p>
            <a:pPr>
              <a:buNone/>
            </a:pPr>
            <a:endParaRPr lang="en-US" dirty="0" smtClean="0"/>
          </a:p>
          <a:p>
            <a:pPr>
              <a:buNone/>
            </a:pPr>
            <a:r>
              <a:rPr lang="en-US" dirty="0" smtClean="0"/>
              <a:t>Example:  The students were from the following cities:  Lexington, KY</a:t>
            </a:r>
            <a:r>
              <a:rPr lang="en-US" dirty="0" smtClean="0">
                <a:solidFill>
                  <a:srgbClr val="FF0000"/>
                </a:solidFill>
              </a:rPr>
              <a:t>;</a:t>
            </a:r>
            <a:r>
              <a:rPr lang="en-US" dirty="0" smtClean="0"/>
              <a:t> Birmingham, AL</a:t>
            </a:r>
            <a:r>
              <a:rPr lang="en-US" dirty="0" smtClean="0">
                <a:solidFill>
                  <a:srgbClr val="FF0000"/>
                </a:solidFill>
              </a:rPr>
              <a:t>; </a:t>
            </a:r>
            <a:r>
              <a:rPr lang="en-US" dirty="0" smtClean="0"/>
              <a:t>Kingsport, TN</a:t>
            </a:r>
            <a:r>
              <a:rPr lang="en-US" dirty="0" smtClean="0">
                <a:solidFill>
                  <a:srgbClr val="FF0000"/>
                </a:solidFill>
              </a:rPr>
              <a:t>;</a:t>
            </a:r>
            <a:r>
              <a:rPr lang="en-US" dirty="0" smtClean="0"/>
              <a:t> and St. Charles, FL.</a:t>
            </a:r>
          </a:p>
          <a:p>
            <a:pPr>
              <a:buNone/>
            </a:pPr>
            <a:endParaRPr lang="en-US" dirty="0" smtClean="0"/>
          </a:p>
          <a:p>
            <a:pPr>
              <a:buNone/>
            </a:pPr>
            <a:r>
              <a:rPr lang="en-US" dirty="0" smtClean="0"/>
              <a:t>Example:  Jim brought a big, red box</a:t>
            </a:r>
            <a:r>
              <a:rPr lang="en-US" dirty="0" smtClean="0">
                <a:solidFill>
                  <a:srgbClr val="FF0000"/>
                </a:solidFill>
              </a:rPr>
              <a:t>;</a:t>
            </a:r>
            <a:r>
              <a:rPr lang="en-US" dirty="0" smtClean="0"/>
              <a:t> a small, black ball</a:t>
            </a:r>
            <a:r>
              <a:rPr lang="en-US" dirty="0" smtClean="0">
                <a:solidFill>
                  <a:srgbClr val="FF0000"/>
                </a:solidFill>
              </a:rPr>
              <a:t>;</a:t>
            </a:r>
            <a:r>
              <a:rPr lang="en-US" dirty="0" smtClean="0"/>
              <a:t> and a green Frisbee to the party.</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Colons</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Uses of the Colon</a:t>
            </a:r>
            <a:endParaRPr lang="en-US" dirty="0"/>
          </a:p>
        </p:txBody>
      </p:sp>
      <p:sp>
        <p:nvSpPr>
          <p:cNvPr id="5" name="Content Placeholder 4"/>
          <p:cNvSpPr>
            <a:spLocks noGrp="1"/>
          </p:cNvSpPr>
          <p:nvPr>
            <p:ph sz="quarter" idx="1"/>
          </p:nvPr>
        </p:nvSpPr>
        <p:spPr/>
        <p:txBody>
          <a:bodyPr/>
          <a:lstStyle/>
          <a:p>
            <a:r>
              <a:rPr lang="en-US" dirty="0" smtClean="0"/>
              <a:t>Greeting in a business letter</a:t>
            </a:r>
          </a:p>
          <a:p>
            <a:r>
              <a:rPr lang="en-US" dirty="0" smtClean="0"/>
              <a:t>To separate a title and subtitle</a:t>
            </a:r>
          </a:p>
          <a:p>
            <a:r>
              <a:rPr lang="en-US" dirty="0" smtClean="0"/>
              <a:t>To introduce a list</a:t>
            </a:r>
          </a:p>
          <a:p>
            <a:r>
              <a:rPr lang="en-US" dirty="0" smtClean="0"/>
              <a:t>With quotations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With Greetings and Subtitles</a:t>
            </a:r>
            <a:endParaRPr lang="en-US" dirty="0"/>
          </a:p>
        </p:txBody>
      </p:sp>
      <p:sp>
        <p:nvSpPr>
          <p:cNvPr id="3" name="Content Placeholder 2"/>
          <p:cNvSpPr>
            <a:spLocks noGrp="1"/>
          </p:cNvSpPr>
          <p:nvPr>
            <p:ph sz="quarter" idx="1"/>
          </p:nvPr>
        </p:nvSpPr>
        <p:spPr/>
        <p:txBody>
          <a:bodyPr/>
          <a:lstStyle/>
          <a:p>
            <a:r>
              <a:rPr lang="en-US" dirty="0" smtClean="0">
                <a:solidFill>
                  <a:schemeClr val="accent1">
                    <a:lumMod val="75000"/>
                  </a:schemeClr>
                </a:solidFill>
              </a:rPr>
              <a:t>Use colons with greetings in business letters.</a:t>
            </a:r>
          </a:p>
          <a:p>
            <a:pPr>
              <a:buNone/>
            </a:pPr>
            <a:r>
              <a:rPr lang="en-US" dirty="0" smtClean="0"/>
              <a:t>	Dear Sir:</a:t>
            </a:r>
          </a:p>
          <a:p>
            <a:pPr>
              <a:buNone/>
            </a:pPr>
            <a:endParaRPr lang="en-US" dirty="0" smtClean="0"/>
          </a:p>
          <a:p>
            <a:r>
              <a:rPr lang="en-US" dirty="0" smtClean="0">
                <a:solidFill>
                  <a:schemeClr val="accent1">
                    <a:lumMod val="75000"/>
                  </a:schemeClr>
                </a:solidFill>
              </a:rPr>
              <a:t>Use colons to separate titles and subtitles:</a:t>
            </a:r>
          </a:p>
          <a:p>
            <a:pPr>
              <a:buNone/>
            </a:pPr>
            <a:r>
              <a:rPr lang="en-US" dirty="0" smtClean="0"/>
              <a:t>	“The Family of God:  Universalism and Domesticity in the Fiction of Alice Cary”</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Colons with Lists</a:t>
            </a:r>
            <a:endParaRPr lang="en-US" dirty="0"/>
          </a:p>
        </p:txBody>
      </p:sp>
      <p:sp>
        <p:nvSpPr>
          <p:cNvPr id="3" name="Content Placeholder 2"/>
          <p:cNvSpPr>
            <a:spLocks noGrp="1"/>
          </p:cNvSpPr>
          <p:nvPr>
            <p:ph sz="quarter" idx="1"/>
          </p:nvPr>
        </p:nvSpPr>
        <p:spPr/>
        <p:txBody>
          <a:bodyPr/>
          <a:lstStyle/>
          <a:p>
            <a:pPr>
              <a:buNone/>
            </a:pPr>
            <a:r>
              <a:rPr lang="en-US" dirty="0" smtClean="0"/>
              <a:t>Is this sentence punctuated correctly?</a:t>
            </a:r>
          </a:p>
          <a:p>
            <a:pPr>
              <a:buNone/>
            </a:pPr>
            <a:r>
              <a:rPr lang="en-US" dirty="0" smtClean="0"/>
              <a:t>	</a:t>
            </a:r>
          </a:p>
          <a:p>
            <a:pPr>
              <a:buNone/>
            </a:pPr>
            <a:r>
              <a:rPr lang="en-US" dirty="0" smtClean="0"/>
              <a:t>	Jim believes every student should have: pencils, papers, books, and other supplies before they attend class.</a:t>
            </a:r>
          </a:p>
          <a:p>
            <a:pPr>
              <a:buNone/>
            </a:pPr>
            <a:endParaRPr lang="en-US" dirty="0" smtClean="0"/>
          </a:p>
          <a:p>
            <a:pPr marL="0" indent="0">
              <a:buNone/>
            </a:pPr>
            <a:r>
              <a:rPr lang="en-US" dirty="0" smtClean="0"/>
              <a:t>If you said yes, you are probably using the colon incorrectly.</a:t>
            </a:r>
          </a:p>
          <a:p>
            <a:pPr marL="0" indent="0">
              <a:buNone/>
            </a:pPr>
            <a:endParaRPr lang="en-US" dirty="0" smtClean="0"/>
          </a:p>
          <a:p>
            <a:pPr marL="0" indent="0">
              <a:buNone/>
            </a:pPr>
            <a:r>
              <a:rPr lang="en-US" dirty="0" smtClean="0">
                <a:solidFill>
                  <a:srgbClr val="FF0000"/>
                </a:solidFill>
              </a:rPr>
              <a:t>Warning:  Colons should never interrupt the main clause of the sentence.</a:t>
            </a:r>
            <a:endParaRPr lang="en-US" dirty="0">
              <a:solidFill>
                <a:srgbClr val="FF0000"/>
              </a:solidFill>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
          </p:nvPr>
        </p:nvSpPr>
        <p:spPr>
          <a:xfrm>
            <a:off x="457200" y="304800"/>
            <a:ext cx="3657600" cy="4419600"/>
          </a:xfrm>
        </p:spPr>
        <p:txBody>
          <a:bodyPr>
            <a:normAutofit fontScale="92500"/>
          </a:bodyPr>
          <a:lstStyle/>
          <a:p>
            <a:pPr marL="0" indent="0">
              <a:buNone/>
            </a:pPr>
            <a:r>
              <a:rPr lang="en-US" sz="3200" dirty="0" smtClean="0"/>
              <a:t>"Panda: a bear-like marsupial originating in Asian regions. Known largely for its stark black and white coloring. Eats, shoots, and leaves."</a:t>
            </a:r>
          </a:p>
          <a:p>
            <a:pPr>
              <a:buNone/>
            </a:pPr>
            <a:endParaRPr lang="en-US" dirty="0"/>
          </a:p>
        </p:txBody>
      </p:sp>
      <p:pic>
        <p:nvPicPr>
          <p:cNvPr id="7" name="Content Placeholder 6" descr="panda.jpg"/>
          <p:cNvPicPr>
            <a:picLocks noGrp="1" noChangeAspect="1"/>
          </p:cNvPicPr>
          <p:nvPr>
            <p:ph sz="quarter" idx="2"/>
          </p:nvPr>
        </p:nvPicPr>
        <p:blipFill>
          <a:blip r:embed="rId2" cstate="print"/>
          <a:stretch>
            <a:fillRect/>
          </a:stretch>
        </p:blipFill>
        <p:spPr>
          <a:xfrm>
            <a:off x="4648200" y="152400"/>
            <a:ext cx="3044952" cy="4572000"/>
          </a:xfrm>
        </p:spPr>
      </p:pic>
      <p:sp>
        <p:nvSpPr>
          <p:cNvPr id="6" name="TextBox 5"/>
          <p:cNvSpPr txBox="1"/>
          <p:nvPr/>
        </p:nvSpPr>
        <p:spPr>
          <a:xfrm>
            <a:off x="457200" y="5029200"/>
            <a:ext cx="7467600" cy="1631216"/>
          </a:xfrm>
          <a:prstGeom prst="rect">
            <a:avLst/>
          </a:prstGeom>
          <a:noFill/>
        </p:spPr>
        <p:txBody>
          <a:bodyPr wrap="square" rtlCol="0">
            <a:spAutoFit/>
          </a:bodyPr>
          <a:lstStyle/>
          <a:p>
            <a:r>
              <a:rPr lang="en-US" sz="2000" dirty="0" smtClean="0"/>
              <a:t>Why did this definition confuse the panda?</a:t>
            </a:r>
          </a:p>
          <a:p>
            <a:endParaRPr lang="en-US" sz="2000" dirty="0" smtClean="0"/>
          </a:p>
          <a:p>
            <a:r>
              <a:rPr lang="en-US" sz="2000" dirty="0" smtClean="0"/>
              <a:t>Answer:  The entry with commas states that the panda should eat, shoot, and then leave rather than consume shoots and leaves.</a:t>
            </a:r>
            <a:endParaRPr lang="en-US" sz="2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Colons with Lists, cont.</a:t>
            </a:r>
            <a:endParaRPr lang="en-US" dirty="0"/>
          </a:p>
        </p:txBody>
      </p:sp>
      <p:sp>
        <p:nvSpPr>
          <p:cNvPr id="3" name="Content Placeholder 2"/>
          <p:cNvSpPr>
            <a:spLocks noGrp="1"/>
          </p:cNvSpPr>
          <p:nvPr>
            <p:ph sz="quarter" idx="1"/>
          </p:nvPr>
        </p:nvSpPr>
        <p:spPr/>
        <p:txBody>
          <a:bodyPr/>
          <a:lstStyle/>
          <a:p>
            <a:pPr marL="0" indent="0">
              <a:buNone/>
            </a:pPr>
            <a:r>
              <a:rPr lang="en-US" dirty="0" smtClean="0"/>
              <a:t>Colons should be placed after the main clause (where you would normally place a period) and before the list.  </a:t>
            </a:r>
          </a:p>
          <a:p>
            <a:endParaRPr lang="en-US" dirty="0" smtClean="0"/>
          </a:p>
          <a:p>
            <a:pPr>
              <a:buNone/>
            </a:pPr>
            <a:r>
              <a:rPr lang="en-US" dirty="0" smtClean="0"/>
              <a:t>	Jim believes that all students should have the following items before the first day of class: pencils, papers, books, and other supplies.</a:t>
            </a:r>
          </a:p>
          <a:p>
            <a:pPr>
              <a:buNone/>
            </a:pPr>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Colons with quotations</a:t>
            </a:r>
            <a:endParaRPr lang="en-US" dirty="0"/>
          </a:p>
        </p:txBody>
      </p:sp>
      <p:sp>
        <p:nvSpPr>
          <p:cNvPr id="3" name="Content Placeholder 2"/>
          <p:cNvSpPr>
            <a:spLocks noGrp="1"/>
          </p:cNvSpPr>
          <p:nvPr>
            <p:ph sz="quarter" idx="1"/>
          </p:nvPr>
        </p:nvSpPr>
        <p:spPr/>
        <p:txBody>
          <a:bodyPr>
            <a:normAutofit/>
          </a:bodyPr>
          <a:lstStyle/>
          <a:p>
            <a:pPr marL="0" indent="0">
              <a:buNone/>
            </a:pPr>
            <a:r>
              <a:rPr lang="en-US" dirty="0" smtClean="0"/>
              <a:t>Often students believe that colons should be used to introduce quoted material.  However, students should use a colon only after a complete clause and then follow the colon with a quotation that explains or illustrates the previous statement.  </a:t>
            </a:r>
          </a:p>
          <a:p>
            <a:pPr>
              <a:buNone/>
            </a:pPr>
            <a:endParaRPr lang="en-US" dirty="0" smtClean="0"/>
          </a:p>
          <a:p>
            <a:r>
              <a:rPr lang="en-US" dirty="0" smtClean="0"/>
              <a:t>After feeling discouraged and behind 25 points in the last basketball championship game, the coach was reminded of a quote by Winston Churchill</a:t>
            </a:r>
            <a:r>
              <a:rPr lang="en-US" b="1" dirty="0" smtClean="0"/>
              <a:t>: </a:t>
            </a:r>
            <a:r>
              <a:rPr lang="en-US" dirty="0" smtClean="0"/>
              <a:t>"Courage is the first of human qualities because it is the quality which guarantees all others.“</a:t>
            </a:r>
          </a:p>
          <a:p>
            <a:endParaRPr lang="en-US" dirty="0" smtClean="0"/>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Review</a:t>
            </a:r>
            <a:endParaRPr lang="en-US" dirty="0"/>
          </a:p>
        </p:txBody>
      </p:sp>
      <p:sp>
        <p:nvSpPr>
          <p:cNvPr id="5" name="Text Placeholder 4"/>
          <p:cNvSpPr>
            <a:spLocks noGrp="1"/>
          </p:cNvSpPr>
          <p:nvPr>
            <p:ph type="body"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411162"/>
          </a:xfrm>
        </p:spPr>
        <p:txBody>
          <a:bodyPr>
            <a:normAutofit fontScale="90000"/>
          </a:bodyPr>
          <a:lstStyle/>
          <a:p>
            <a:r>
              <a:rPr lang="en-US" dirty="0" smtClean="0"/>
              <a:t>Comma Use</a:t>
            </a:r>
            <a:endParaRPr lang="en-US" dirty="0"/>
          </a:p>
        </p:txBody>
      </p:sp>
      <p:sp>
        <p:nvSpPr>
          <p:cNvPr id="5" name="Content Placeholder 4"/>
          <p:cNvSpPr>
            <a:spLocks noGrp="1"/>
          </p:cNvSpPr>
          <p:nvPr>
            <p:ph sz="quarter" idx="1"/>
          </p:nvPr>
        </p:nvSpPr>
        <p:spPr>
          <a:xfrm>
            <a:off x="457200" y="914400"/>
            <a:ext cx="7467600" cy="5559552"/>
          </a:xfrm>
        </p:spPr>
        <p:txBody>
          <a:bodyPr>
            <a:normAutofit fontScale="92500" lnSpcReduction="20000"/>
          </a:bodyPr>
          <a:lstStyle/>
          <a:p>
            <a:r>
              <a:rPr lang="en-US" sz="2600" dirty="0" smtClean="0"/>
              <a:t>In addresses, commas are used to separate the name of the city from the state.</a:t>
            </a:r>
          </a:p>
          <a:p>
            <a:r>
              <a:rPr lang="en-US" sz="2600" dirty="0" smtClean="0"/>
              <a:t>In dates, commas are used to separate the day and the year.</a:t>
            </a:r>
          </a:p>
          <a:p>
            <a:r>
              <a:rPr lang="en-US" sz="2600" dirty="0" smtClean="0"/>
              <a:t>Use a comma to separate individual parts of lists that contain three or more items. </a:t>
            </a:r>
          </a:p>
          <a:p>
            <a:r>
              <a:rPr lang="en-US" sz="2600" dirty="0" smtClean="0"/>
              <a:t>If you desire to combine two sentences, place a comma followed by a coordinating conjunction (FANBOYS) between the two sentences to make a compound sentence.</a:t>
            </a:r>
          </a:p>
          <a:p>
            <a:r>
              <a:rPr lang="en-US" sz="2600" dirty="0" smtClean="0"/>
              <a:t> Use a comma to separate two or more coordinating adjectives.</a:t>
            </a:r>
          </a:p>
          <a:p>
            <a:r>
              <a:rPr lang="en-US" sz="2600" dirty="0" smtClean="0"/>
              <a:t>Place a comma after an introductory element to separate it from the main sentence.</a:t>
            </a:r>
          </a:p>
          <a:p>
            <a:r>
              <a:rPr lang="en-US" sz="2600" dirty="0" smtClean="0"/>
              <a:t>Put commas around non-essential elements in a sentence.</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Semi-Colons and Colons</a:t>
            </a:r>
            <a:endParaRPr lang="en-US" dirty="0"/>
          </a:p>
        </p:txBody>
      </p:sp>
      <p:sp>
        <p:nvSpPr>
          <p:cNvPr id="5" name="Content Placeholder 4"/>
          <p:cNvSpPr>
            <a:spLocks noGrp="1"/>
          </p:cNvSpPr>
          <p:nvPr>
            <p:ph sz="quarter" idx="2"/>
          </p:nvPr>
        </p:nvSpPr>
        <p:spPr/>
        <p:txBody>
          <a:bodyPr/>
          <a:lstStyle/>
          <a:p>
            <a:r>
              <a:rPr lang="en-US" dirty="0" smtClean="0"/>
              <a:t>Joining two sentences</a:t>
            </a:r>
          </a:p>
          <a:p>
            <a:r>
              <a:rPr lang="en-US" dirty="0" smtClean="0"/>
              <a:t>Addresses</a:t>
            </a:r>
          </a:p>
          <a:p>
            <a:r>
              <a:rPr lang="en-US" dirty="0" smtClean="0"/>
              <a:t>Complicated lists</a:t>
            </a:r>
            <a:endParaRPr lang="en-US" dirty="0"/>
          </a:p>
        </p:txBody>
      </p:sp>
      <p:sp>
        <p:nvSpPr>
          <p:cNvPr id="7" name="Content Placeholder 6"/>
          <p:cNvSpPr>
            <a:spLocks noGrp="1"/>
          </p:cNvSpPr>
          <p:nvPr>
            <p:ph sz="quarter" idx="4"/>
          </p:nvPr>
        </p:nvSpPr>
        <p:spPr/>
        <p:txBody>
          <a:bodyPr/>
          <a:lstStyle/>
          <a:p>
            <a:r>
              <a:rPr lang="en-US" dirty="0" smtClean="0"/>
              <a:t>Greetings in Business letters</a:t>
            </a:r>
          </a:p>
          <a:p>
            <a:r>
              <a:rPr lang="en-US" dirty="0" smtClean="0"/>
              <a:t>Between titles and subtitles</a:t>
            </a:r>
          </a:p>
          <a:p>
            <a:r>
              <a:rPr lang="en-US" dirty="0" smtClean="0"/>
              <a:t>To introduce lists</a:t>
            </a:r>
          </a:p>
          <a:p>
            <a:r>
              <a:rPr lang="en-US" dirty="0" smtClean="0"/>
              <a:t>Introducing quotes</a:t>
            </a:r>
          </a:p>
          <a:p>
            <a:endParaRPr lang="en-US" dirty="0"/>
          </a:p>
        </p:txBody>
      </p:sp>
      <p:sp>
        <p:nvSpPr>
          <p:cNvPr id="4" name="Text Placeholder 3"/>
          <p:cNvSpPr>
            <a:spLocks noGrp="1"/>
          </p:cNvSpPr>
          <p:nvPr>
            <p:ph type="body" sz="quarter" idx="1"/>
          </p:nvPr>
        </p:nvSpPr>
        <p:spPr/>
        <p:txBody>
          <a:bodyPr/>
          <a:lstStyle/>
          <a:p>
            <a:r>
              <a:rPr lang="en-US" dirty="0" smtClean="0"/>
              <a:t>Semi-Colon Uses</a:t>
            </a:r>
            <a:endParaRPr lang="en-US" dirty="0"/>
          </a:p>
        </p:txBody>
      </p:sp>
      <p:sp>
        <p:nvSpPr>
          <p:cNvPr id="6" name="Text Placeholder 5"/>
          <p:cNvSpPr>
            <a:spLocks noGrp="1"/>
          </p:cNvSpPr>
          <p:nvPr>
            <p:ph type="body" sz="quarter" idx="3"/>
          </p:nvPr>
        </p:nvSpPr>
        <p:spPr/>
        <p:txBody>
          <a:bodyPr/>
          <a:lstStyle/>
          <a:p>
            <a:r>
              <a:rPr lang="en-US" dirty="0" smtClean="0"/>
              <a:t>Colon Uses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Important Note about colons</a:t>
            </a:r>
            <a:endParaRPr lang="en-US" dirty="0"/>
          </a:p>
        </p:txBody>
      </p:sp>
      <p:sp>
        <p:nvSpPr>
          <p:cNvPr id="8" name="Content Placeholder 7"/>
          <p:cNvSpPr>
            <a:spLocks noGrp="1"/>
          </p:cNvSpPr>
          <p:nvPr>
            <p:ph sz="quarter" idx="1"/>
          </p:nvPr>
        </p:nvSpPr>
        <p:spPr/>
        <p:txBody>
          <a:bodyPr/>
          <a:lstStyle/>
          <a:p>
            <a:r>
              <a:rPr lang="en-US" dirty="0" smtClean="0"/>
              <a:t>Colons should not interrupt the main clause or idea of a sentence.  Make sure that you use colons after a complete clause before lists and quotations.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ALL INFORMATION OBTAINED FROM Victory University! </a:t>
            </a:r>
            <a:endParaRPr lang="en-US" dirty="0"/>
          </a:p>
        </p:txBody>
      </p:sp>
      <p:sp>
        <p:nvSpPr>
          <p:cNvPr id="5" name="Text Placeholder 4"/>
          <p:cNvSpPr>
            <a:spLocks noGrp="1"/>
          </p:cNvSpPr>
          <p:nvPr>
            <p:ph type="body"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What is each sign actually saying?</a:t>
            </a:r>
            <a:endParaRPr lang="en-US" dirty="0"/>
          </a:p>
        </p:txBody>
      </p:sp>
      <p:pic>
        <p:nvPicPr>
          <p:cNvPr id="9" name="Content Placeholder 8" descr="no dogs no comma.jpg"/>
          <p:cNvPicPr>
            <a:picLocks noGrp="1" noChangeAspect="1"/>
          </p:cNvPicPr>
          <p:nvPr>
            <p:ph sz="quarter" idx="1"/>
          </p:nvPr>
        </p:nvPicPr>
        <p:blipFill>
          <a:blip r:embed="rId2" cstate="print"/>
          <a:stretch>
            <a:fillRect/>
          </a:stretch>
        </p:blipFill>
        <p:spPr>
          <a:xfrm>
            <a:off x="311340" y="1828800"/>
            <a:ext cx="4108260" cy="3886200"/>
          </a:xfrm>
        </p:spPr>
      </p:pic>
      <p:pic>
        <p:nvPicPr>
          <p:cNvPr id="10" name="Content Placeholder 9" descr="no dogs with comma.jpg"/>
          <p:cNvPicPr>
            <a:picLocks noGrp="1" noChangeAspect="1"/>
          </p:cNvPicPr>
          <p:nvPr>
            <p:ph sz="quarter" idx="2"/>
          </p:nvPr>
        </p:nvPicPr>
        <p:blipFill>
          <a:blip r:embed="rId3" cstate="print"/>
          <a:stretch>
            <a:fillRect/>
          </a:stretch>
        </p:blipFill>
        <p:spPr>
          <a:xfrm>
            <a:off x="4785835" y="1905000"/>
            <a:ext cx="3821043" cy="3810000"/>
          </a:xfrm>
        </p:spPr>
      </p:pic>
      <p:sp>
        <p:nvSpPr>
          <p:cNvPr id="5" name="TextBox 4"/>
          <p:cNvSpPr txBox="1"/>
          <p:nvPr/>
        </p:nvSpPr>
        <p:spPr>
          <a:xfrm>
            <a:off x="914400" y="4343400"/>
            <a:ext cx="3429000" cy="1200329"/>
          </a:xfrm>
          <a:prstGeom prst="rect">
            <a:avLst/>
          </a:prstGeom>
          <a:solidFill>
            <a:srgbClr val="7030A0"/>
          </a:solidFill>
        </p:spPr>
        <p:txBody>
          <a:bodyPr wrap="square" rtlCol="0">
            <a:spAutoFit/>
          </a:bodyPr>
          <a:lstStyle/>
          <a:p>
            <a:r>
              <a:rPr lang="en-US" dirty="0" smtClean="0">
                <a:solidFill>
                  <a:srgbClr val="FFFF00"/>
                </a:solidFill>
              </a:rPr>
              <a:t>Many dog owners would disagree with this sign since it is stating that no dogs anywhere please people.</a:t>
            </a:r>
            <a:endParaRPr lang="en-US" dirty="0">
              <a:solidFill>
                <a:srgbClr val="FFFF00"/>
              </a:solidFill>
            </a:endParaRPr>
          </a:p>
        </p:txBody>
      </p:sp>
      <p:sp>
        <p:nvSpPr>
          <p:cNvPr id="7" name="TextBox 6"/>
          <p:cNvSpPr txBox="1"/>
          <p:nvPr/>
        </p:nvSpPr>
        <p:spPr>
          <a:xfrm>
            <a:off x="5181600" y="4648200"/>
            <a:ext cx="3124200" cy="1200329"/>
          </a:xfrm>
          <a:prstGeom prst="rect">
            <a:avLst/>
          </a:prstGeom>
          <a:solidFill>
            <a:schemeClr val="tx1"/>
          </a:solidFill>
        </p:spPr>
        <p:txBody>
          <a:bodyPr wrap="square" rtlCol="0">
            <a:spAutoFit/>
          </a:bodyPr>
          <a:lstStyle/>
          <a:p>
            <a:r>
              <a:rPr lang="en-US" dirty="0" smtClean="0">
                <a:solidFill>
                  <a:srgbClr val="FFFF00"/>
                </a:solidFill>
              </a:rPr>
              <a:t>This book cover politely, but imperatively  states that dogs are not allowed in the area.</a:t>
            </a:r>
            <a:r>
              <a:rPr lang="en-US" dirty="0" smtClean="0"/>
              <a:t>.</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609601" y="2967335"/>
            <a:ext cx="7848600" cy="918865"/>
          </a:xfrm>
          <a:prstGeom prst="rect">
            <a:avLst/>
          </a:prstGeom>
          <a:noFill/>
        </p:spPr>
        <p:txBody>
          <a:bodyPr wrap="none" lIns="91440" tIns="45720" rIns="91440" bIns="45720">
            <a:prstTxWarp prst="textArchUp">
              <a:avLst>
                <a:gd name="adj" fmla="val 10811697"/>
              </a:avLst>
            </a:prstTxWarp>
            <a:spAutoFit/>
          </a:bodyPr>
          <a:lstStyle/>
          <a:p>
            <a:pPr algn="ctr"/>
            <a:r>
              <a:rPr lang="en-US"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Commas Do Matter!</a:t>
            </a:r>
          </a:p>
          <a:p>
            <a:pPr algn="ctr"/>
            <a:endParaRPr lang="en-US" sz="54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8" name="TextBox 7"/>
          <p:cNvSpPr txBox="1"/>
          <p:nvPr/>
        </p:nvSpPr>
        <p:spPr>
          <a:xfrm>
            <a:off x="762000" y="1066800"/>
            <a:ext cx="7162800" cy="646331"/>
          </a:xfrm>
          <a:prstGeom prst="rect">
            <a:avLst/>
          </a:prstGeom>
          <a:noFill/>
        </p:spPr>
        <p:txBody>
          <a:bodyPr wrap="square" rtlCol="0">
            <a:spAutoFit/>
          </a:bodyPr>
          <a:lstStyle/>
          <a:p>
            <a:r>
              <a:rPr lang="en-US" sz="3600" dirty="0" smtClean="0"/>
              <a:t>So you see,</a:t>
            </a:r>
            <a:endParaRPr lang="en-US" sz="3600" dirty="0"/>
          </a:p>
        </p:txBody>
      </p:sp>
      <p:sp>
        <p:nvSpPr>
          <p:cNvPr id="9" name="TextBox 8"/>
          <p:cNvSpPr txBox="1"/>
          <p:nvPr/>
        </p:nvSpPr>
        <p:spPr>
          <a:xfrm>
            <a:off x="685800" y="4038600"/>
            <a:ext cx="6553200" cy="2308324"/>
          </a:xfrm>
          <a:prstGeom prst="rect">
            <a:avLst/>
          </a:prstGeom>
          <a:noFill/>
        </p:spPr>
        <p:txBody>
          <a:bodyPr wrap="square" rtlCol="0">
            <a:spAutoFit/>
          </a:bodyPr>
          <a:lstStyle/>
          <a:p>
            <a:r>
              <a:rPr lang="en-US" sz="3600" dirty="0" smtClean="0"/>
              <a:t>The presence (or absence) of a comma can completely change the meaning of a sentence.</a:t>
            </a: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Fairy_Godmother.jpg"/>
          <p:cNvPicPr>
            <a:picLocks noChangeAspect="1"/>
          </p:cNvPicPr>
          <p:nvPr/>
        </p:nvPicPr>
        <p:blipFill>
          <a:blip r:embed="rId2" cstate="print"/>
          <a:stretch>
            <a:fillRect/>
          </a:stretch>
        </p:blipFill>
        <p:spPr>
          <a:xfrm>
            <a:off x="685800" y="-457200"/>
            <a:ext cx="2857500" cy="2971800"/>
          </a:xfrm>
          <a:prstGeom prst="rect">
            <a:avLst/>
          </a:prstGeom>
        </p:spPr>
      </p:pic>
      <p:sp>
        <p:nvSpPr>
          <p:cNvPr id="5" name="Title 4"/>
          <p:cNvSpPr>
            <a:spLocks noGrp="1"/>
          </p:cNvSpPr>
          <p:nvPr>
            <p:ph type="title"/>
          </p:nvPr>
        </p:nvSpPr>
        <p:spPr>
          <a:xfrm>
            <a:off x="4114800" y="274638"/>
            <a:ext cx="4572000" cy="1143000"/>
          </a:xfrm>
        </p:spPr>
        <p:txBody>
          <a:bodyPr>
            <a:normAutofit/>
          </a:bodyPr>
          <a:lstStyle/>
          <a:p>
            <a:r>
              <a:rPr lang="en-US" dirty="0" smtClean="0"/>
              <a:t>Mythological Comma “Rules”</a:t>
            </a:r>
            <a:endParaRPr lang="en-US" dirty="0"/>
          </a:p>
        </p:txBody>
      </p:sp>
      <p:sp>
        <p:nvSpPr>
          <p:cNvPr id="6" name="Content Placeholder 5"/>
          <p:cNvSpPr>
            <a:spLocks noGrp="1"/>
          </p:cNvSpPr>
          <p:nvPr>
            <p:ph sz="quarter" idx="1"/>
          </p:nvPr>
        </p:nvSpPr>
        <p:spPr>
          <a:xfrm>
            <a:off x="457200" y="1905000"/>
            <a:ext cx="8229600" cy="4221163"/>
          </a:xfrm>
        </p:spPr>
        <p:txBody>
          <a:bodyPr>
            <a:noAutofit/>
          </a:bodyPr>
          <a:lstStyle/>
          <a:p>
            <a:pPr marL="0" indent="0">
              <a:buNone/>
            </a:pPr>
            <a:r>
              <a:rPr lang="en-US" sz="2600" dirty="0" smtClean="0"/>
              <a:t>Listed below are some generalizations that students often believe are rules for comma usage.  None of these “rules” actually hold true for all situations:</a:t>
            </a:r>
          </a:p>
          <a:p>
            <a:r>
              <a:rPr lang="en-US" sz="2600" dirty="0" smtClean="0"/>
              <a:t>“When in doubt, leave it out.”</a:t>
            </a:r>
          </a:p>
          <a:p>
            <a:r>
              <a:rPr lang="en-US" sz="2600" dirty="0" smtClean="0"/>
              <a:t>Put a comma where you take a breath in a sentence.</a:t>
            </a:r>
          </a:p>
          <a:p>
            <a:r>
              <a:rPr lang="en-US" sz="2600" dirty="0" smtClean="0"/>
              <a:t>Put a comma where you hear your voice go up in pitch.</a:t>
            </a:r>
          </a:p>
          <a:p>
            <a:r>
              <a:rPr lang="en-US" sz="2600" dirty="0" smtClean="0"/>
              <a:t>Put a comma any place you pause in a sentence.</a:t>
            </a:r>
            <a:endParaRPr lang="en-US" sz="2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Commas (part 2)	</a:t>
            </a:r>
            <a:endParaRPr lang="en-US" dirty="0"/>
          </a:p>
        </p:txBody>
      </p:sp>
      <p:sp>
        <p:nvSpPr>
          <p:cNvPr id="5" name="Text Placeholder 4"/>
          <p:cNvSpPr>
            <a:spLocks noGrp="1"/>
          </p:cNvSpPr>
          <p:nvPr>
            <p:ph type="body" idx="1"/>
          </p:nvPr>
        </p:nvSpPr>
        <p:spPr/>
        <p:txBody>
          <a:bodyPr/>
          <a:lstStyle/>
          <a:p>
            <a:r>
              <a:rPr lang="en-US" dirty="0" smtClean="0"/>
              <a:t>The Rules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Commas in addresses and Dates</a:t>
            </a:r>
            <a:endParaRPr lang="en-US" dirty="0"/>
          </a:p>
        </p:txBody>
      </p:sp>
      <p:sp>
        <p:nvSpPr>
          <p:cNvPr id="3" name="Content Placeholder 2"/>
          <p:cNvSpPr>
            <a:spLocks noGrp="1"/>
          </p:cNvSpPr>
          <p:nvPr>
            <p:ph sz="quarter" idx="1"/>
          </p:nvPr>
        </p:nvSpPr>
        <p:spPr/>
        <p:txBody>
          <a:bodyPr/>
          <a:lstStyle/>
          <a:p>
            <a:r>
              <a:rPr lang="en-US" dirty="0" smtClean="0">
                <a:solidFill>
                  <a:schemeClr val="accent1">
                    <a:lumMod val="75000"/>
                  </a:schemeClr>
                </a:solidFill>
              </a:rPr>
              <a:t>Rule:  In addresses, commas are used to separate the name of the city from the state:</a:t>
            </a:r>
          </a:p>
          <a:p>
            <a:pPr>
              <a:buNone/>
            </a:pPr>
            <a:r>
              <a:rPr lang="en-US" dirty="0" smtClean="0"/>
              <a:t>  		SSC</a:t>
            </a:r>
          </a:p>
          <a:p>
            <a:pPr>
              <a:buNone/>
            </a:pPr>
            <a:r>
              <a:rPr lang="en-US" dirty="0" smtClean="0"/>
              <a:t>		Victory University</a:t>
            </a:r>
          </a:p>
          <a:p>
            <a:pPr>
              <a:buNone/>
            </a:pPr>
            <a:r>
              <a:rPr lang="en-US" dirty="0" smtClean="0"/>
              <a:t>		255 N. Highland St.</a:t>
            </a:r>
          </a:p>
          <a:p>
            <a:pPr>
              <a:buNone/>
            </a:pPr>
            <a:r>
              <a:rPr lang="en-US" dirty="0" smtClean="0"/>
              <a:t>		Memphis</a:t>
            </a:r>
            <a:r>
              <a:rPr lang="en-US" dirty="0" smtClean="0">
                <a:solidFill>
                  <a:srgbClr val="FF0000"/>
                </a:solidFill>
              </a:rPr>
              <a:t>,</a:t>
            </a:r>
            <a:r>
              <a:rPr lang="en-US" dirty="0" smtClean="0"/>
              <a:t> TN 38111</a:t>
            </a:r>
          </a:p>
          <a:p>
            <a:pPr>
              <a:buNone/>
            </a:pPr>
            <a:endParaRPr lang="en-US" dirty="0" smtClean="0"/>
          </a:p>
          <a:p>
            <a:r>
              <a:rPr lang="en-US" dirty="0" smtClean="0">
                <a:solidFill>
                  <a:schemeClr val="accent1">
                    <a:lumMod val="75000"/>
                  </a:schemeClr>
                </a:solidFill>
              </a:rPr>
              <a:t>Rule:  In dates, commas are used to separate the day and the year:</a:t>
            </a:r>
          </a:p>
          <a:p>
            <a:pPr>
              <a:buNone/>
            </a:pPr>
            <a:r>
              <a:rPr lang="en-US" dirty="0" smtClean="0"/>
              <a:t>		October 4</a:t>
            </a:r>
            <a:r>
              <a:rPr lang="en-US" dirty="0" smtClean="0">
                <a:solidFill>
                  <a:srgbClr val="FF0000"/>
                </a:solidFill>
              </a:rPr>
              <a:t>,</a:t>
            </a:r>
            <a:r>
              <a:rPr lang="en-US" dirty="0" smtClean="0"/>
              <a:t> 2010</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1276</TotalTime>
  <Words>2150</Words>
  <Application>Microsoft Macintosh PowerPoint</Application>
  <PresentationFormat>On-screen Show (4:3)</PresentationFormat>
  <Paragraphs>242</Paragraphs>
  <Slides>46</Slides>
  <Notes>0</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Oriel</vt:lpstr>
      <vt:lpstr>Eats, Shoots, and Leaves </vt:lpstr>
      <vt:lpstr>Commas (part 1)</vt:lpstr>
      <vt:lpstr>The Panda Joke</vt:lpstr>
      <vt:lpstr>PowerPoint Presentation</vt:lpstr>
      <vt:lpstr>What is each sign actually saying?</vt:lpstr>
      <vt:lpstr>PowerPoint Presentation</vt:lpstr>
      <vt:lpstr>Mythological Comma “Rules”</vt:lpstr>
      <vt:lpstr>Commas (part 2) </vt:lpstr>
      <vt:lpstr>Commas in addresses and Dates</vt:lpstr>
      <vt:lpstr>Commas in Lists</vt:lpstr>
      <vt:lpstr>Commas with lists, Continued.</vt:lpstr>
      <vt:lpstr>Now It’s your turn</vt:lpstr>
      <vt:lpstr>Using Commas and Coordinating Conjunctions to Combine sentences</vt:lpstr>
      <vt:lpstr>What is a Coordinating Conjunction?</vt:lpstr>
      <vt:lpstr>Fanboys (The Coordinating Conjunctions)</vt:lpstr>
      <vt:lpstr>Let’s look again at our example</vt:lpstr>
      <vt:lpstr>Now it’s your turn</vt:lpstr>
      <vt:lpstr>Use Commas to Separate coordinating Adjectives</vt:lpstr>
      <vt:lpstr>recognizing Coordinating Adjectives</vt:lpstr>
      <vt:lpstr>Two Tests for determining Coordinating Adjectives</vt:lpstr>
      <vt:lpstr>Now it’s your turn</vt:lpstr>
      <vt:lpstr>Commas after introductory elements</vt:lpstr>
      <vt:lpstr>Commas After introductory elements, continued.</vt:lpstr>
      <vt:lpstr>What are “Introductory elements”?</vt:lpstr>
      <vt:lpstr>Now it’s your turn</vt:lpstr>
      <vt:lpstr>Corrected version</vt:lpstr>
      <vt:lpstr>Commas with Non-Essential elements</vt:lpstr>
      <vt:lpstr>Commas with Non-Essential elements</vt:lpstr>
      <vt:lpstr>Essential elements</vt:lpstr>
      <vt:lpstr>Now it’s your turn</vt:lpstr>
      <vt:lpstr>Semi-Colons</vt:lpstr>
      <vt:lpstr>Uses of the Semi-Colon</vt:lpstr>
      <vt:lpstr>Combining sentences</vt:lpstr>
      <vt:lpstr>Semi-colons in addresses</vt:lpstr>
      <vt:lpstr>Semi-Colons in lists</vt:lpstr>
      <vt:lpstr>Colons</vt:lpstr>
      <vt:lpstr>Uses of the Colon</vt:lpstr>
      <vt:lpstr>With Greetings and Subtitles</vt:lpstr>
      <vt:lpstr>Using Colons with Lists</vt:lpstr>
      <vt:lpstr>Colons with Lists, cont.</vt:lpstr>
      <vt:lpstr>Using Colons with quotations</vt:lpstr>
      <vt:lpstr>Review</vt:lpstr>
      <vt:lpstr>Comma Use</vt:lpstr>
      <vt:lpstr>Semi-Colons and Colons</vt:lpstr>
      <vt:lpstr>Important Note about colons</vt:lpstr>
      <vt:lpstr>ALL INFORMATION OBTAINED FROM Victory University! </vt:lpstr>
    </vt:vector>
  </TitlesOfParts>
  <Company>Crichton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jgalliher</dc:creator>
  <cp:lastModifiedBy>LCS</cp:lastModifiedBy>
  <cp:revision>78</cp:revision>
  <dcterms:created xsi:type="dcterms:W3CDTF">2010-10-04T14:16:36Z</dcterms:created>
  <dcterms:modified xsi:type="dcterms:W3CDTF">2016-12-06T15:17:52Z</dcterms:modified>
</cp:coreProperties>
</file>